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61" r:id="rId4"/>
    <p:sldId id="262" r:id="rId5"/>
    <p:sldId id="259" r:id="rId6"/>
    <p:sldId id="306" r:id="rId7"/>
    <p:sldId id="307" r:id="rId8"/>
    <p:sldId id="286" r:id="rId9"/>
    <p:sldId id="270" r:id="rId10"/>
    <p:sldId id="263" r:id="rId11"/>
    <p:sldId id="267" r:id="rId12"/>
    <p:sldId id="308" r:id="rId13"/>
    <p:sldId id="309" r:id="rId14"/>
    <p:sldId id="310" r:id="rId15"/>
    <p:sldId id="313" r:id="rId16"/>
    <p:sldId id="298" r:id="rId17"/>
    <p:sldId id="273" r:id="rId18"/>
    <p:sldId id="311" r:id="rId19"/>
    <p:sldId id="318" r:id="rId20"/>
    <p:sldId id="275" r:id="rId21"/>
    <p:sldId id="278" r:id="rId22"/>
    <p:sldId id="279" r:id="rId23"/>
    <p:sldId id="280" r:id="rId24"/>
    <p:sldId id="320" r:id="rId25"/>
    <p:sldId id="314" r:id="rId26"/>
    <p:sldId id="321" r:id="rId27"/>
    <p:sldId id="315" r:id="rId28"/>
    <p:sldId id="322" r:id="rId29"/>
    <p:sldId id="277" r:id="rId30"/>
    <p:sldId id="316" r:id="rId31"/>
    <p:sldId id="317" r:id="rId32"/>
    <p:sldId id="284" r:id="rId33"/>
    <p:sldId id="276" r:id="rId34"/>
    <p:sldId id="288" r:id="rId35"/>
    <p:sldId id="323" r:id="rId36"/>
    <p:sldId id="324" r:id="rId37"/>
    <p:sldId id="287" r:id="rId38"/>
    <p:sldId id="271" r:id="rId39"/>
    <p:sldId id="301" r:id="rId40"/>
    <p:sldId id="295" r:id="rId41"/>
    <p:sldId id="302" r:id="rId42"/>
    <p:sldId id="303" r:id="rId43"/>
    <p:sldId id="304" r:id="rId44"/>
    <p:sldId id="299"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210" autoAdjust="0"/>
  </p:normalViewPr>
  <p:slideViewPr>
    <p:cSldViewPr snapToGrid="0">
      <p:cViewPr varScale="1">
        <p:scale>
          <a:sx n="59" d="100"/>
          <a:sy n="59" d="100"/>
        </p:scale>
        <p:origin x="9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SWNAS1\scw$\Share\AESIS\Membership\Main%20data%20members%20gecodeerd%2020200421%20data%20correc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NL" dirty="0">
                <a:latin typeface="Garamond" panose="02020404030301010803" pitchFamily="18" charset="0"/>
              </a:rPr>
              <a:t>Distribution of fields of </a:t>
            </a:r>
            <a:r>
              <a:rPr lang="nl-NL" dirty="0" err="1">
                <a:latin typeface="Garamond" panose="02020404030301010803" pitchFamily="18" charset="0"/>
              </a:rPr>
              <a:t>work</a:t>
            </a:r>
            <a:r>
              <a:rPr lang="nl-NL" dirty="0">
                <a:latin typeface="Garamond" panose="02020404030301010803" pitchFamily="18" charset="0"/>
              </a:rPr>
              <a:t>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9771175741090535"/>
          <c:y val="0.18511019762235603"/>
          <c:w val="0.6321815652793874"/>
          <c:h val="0.72968156553960173"/>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F35-45DC-8168-556B004700C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F35-45DC-8168-556B004700C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F35-45DC-8168-556B004700C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F35-45DC-8168-556B004700C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1F35-45DC-8168-556B004700C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1F35-45DC-8168-556B004700C9}"/>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1F35-45DC-8168-556B004700C9}"/>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1F35-45DC-8168-556B004700C9}"/>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1F35-45DC-8168-556B004700C9}"/>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1F35-45DC-8168-556B004700C9}"/>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1F35-45DC-8168-556B004700C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aramond" panose="02020404030301010803" pitchFamily="18" charset="0"/>
                    <a:ea typeface="+mn-ea"/>
                    <a:cs typeface="+mn-cs"/>
                  </a:defRPr>
                </a:pPr>
                <a:endParaRPr lang="nl-NL"/>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'Field of Work'!$A$2:$A$12</c:f>
              <c:strCache>
                <c:ptCount val="11"/>
                <c:pt idx="0">
                  <c:v>Impact Support</c:v>
                </c:pt>
                <c:pt idx="1">
                  <c:v>Research Management</c:v>
                </c:pt>
                <c:pt idx="2">
                  <c:v>Science Communication</c:v>
                </c:pt>
                <c:pt idx="3">
                  <c:v>Scientometrics</c:v>
                </c:pt>
                <c:pt idx="4">
                  <c:v>Science Policy</c:v>
                </c:pt>
                <c:pt idx="5">
                  <c:v>Other funding</c:v>
                </c:pt>
                <c:pt idx="6">
                  <c:v>Research Council</c:v>
                </c:pt>
                <c:pt idx="7">
                  <c:v>Research</c:v>
                </c:pt>
                <c:pt idx="8">
                  <c:v>Consultancy</c:v>
                </c:pt>
                <c:pt idx="9">
                  <c:v>Tech transfer</c:v>
                </c:pt>
                <c:pt idx="10">
                  <c:v>Other</c:v>
                </c:pt>
              </c:strCache>
            </c:strRef>
          </c:cat>
          <c:val>
            <c:numRef>
              <c:f>'Field of Work'!$B$2:$B$12</c:f>
              <c:numCache>
                <c:formatCode>General</c:formatCode>
                <c:ptCount val="11"/>
                <c:pt idx="0">
                  <c:v>314</c:v>
                </c:pt>
                <c:pt idx="1">
                  <c:v>338</c:v>
                </c:pt>
                <c:pt idx="2">
                  <c:v>89</c:v>
                </c:pt>
                <c:pt idx="3">
                  <c:v>99</c:v>
                </c:pt>
                <c:pt idx="4">
                  <c:v>181</c:v>
                </c:pt>
                <c:pt idx="5">
                  <c:v>131</c:v>
                </c:pt>
                <c:pt idx="6">
                  <c:v>119</c:v>
                </c:pt>
                <c:pt idx="7">
                  <c:v>242</c:v>
                </c:pt>
                <c:pt idx="8">
                  <c:v>61</c:v>
                </c:pt>
                <c:pt idx="9">
                  <c:v>62</c:v>
                </c:pt>
                <c:pt idx="10">
                  <c:v>121</c:v>
                </c:pt>
              </c:numCache>
            </c:numRef>
          </c:val>
          <c:extLst>
            <c:ext xmlns:c16="http://schemas.microsoft.com/office/drawing/2014/chart" uri="{C3380CC4-5D6E-409C-BE32-E72D297353CC}">
              <c16:uniqueId val="{00000016-1F35-45DC-8168-556B004700C9}"/>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61641282569167E-2"/>
          <c:y val="5.9374999999999997E-2"/>
          <c:w val="0.39336573477259112"/>
          <c:h val="0.91249999999999998"/>
        </c:manualLayout>
      </c:layout>
      <c:pieChart>
        <c:varyColors val="1"/>
        <c:ser>
          <c:idx val="0"/>
          <c:order val="0"/>
          <c:tx>
            <c:strRef>
              <c:f>Blad1!$B$1</c:f>
              <c:strCache>
                <c:ptCount val="1"/>
                <c:pt idx="0">
                  <c:v>samenstelling</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663-4EAF-B384-06453A2E663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663-4EAF-B384-06453A2E663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663-4EAF-B384-06453A2E663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663-4EAF-B384-06453A2E663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663-4EAF-B384-06453A2E663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Blad1!$A$2:$A$6</c:f>
              <c:strCache>
                <c:ptCount val="5"/>
                <c:pt idx="0">
                  <c:v>number of spin-offs </c:v>
                </c:pt>
                <c:pt idx="1">
                  <c:v>pre-seed capital</c:v>
                </c:pt>
                <c:pt idx="2">
                  <c:v>seed capital</c:v>
                </c:pt>
                <c:pt idx="3">
                  <c:v>number of patent applications</c:v>
                </c:pt>
                <c:pt idx="4">
                  <c:v>FTE employment in Science Parks</c:v>
                </c:pt>
              </c:strCache>
            </c:strRef>
          </c:cat>
          <c:val>
            <c:numRef>
              <c:f>Blad1!$B$2:$B$6</c:f>
              <c:numCache>
                <c:formatCode>0%</c:formatCode>
                <c:ptCount val="5"/>
                <c:pt idx="0">
                  <c:v>0.4</c:v>
                </c:pt>
                <c:pt idx="1">
                  <c:v>0.15</c:v>
                </c:pt>
                <c:pt idx="2">
                  <c:v>0.15</c:v>
                </c:pt>
                <c:pt idx="3">
                  <c:v>0.15</c:v>
                </c:pt>
                <c:pt idx="4">
                  <c:v>0.15</c:v>
                </c:pt>
              </c:numCache>
            </c:numRef>
          </c:val>
          <c:extLst>
            <c:ext xmlns:c16="http://schemas.microsoft.com/office/drawing/2014/chart" uri="{C3380CC4-5D6E-409C-BE32-E72D297353CC}">
              <c16:uniqueId val="{0000000A-9663-4EAF-B384-06453A2E663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947689485464591"/>
          <c:y val="0.11135159956933324"/>
          <c:w val="0.48839881879962355"/>
          <c:h val="0.794499991082335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9505585269097"/>
          <c:y val="0.13826849855289858"/>
          <c:w val="0.39339889521443644"/>
          <c:h val="0.79003672441967254"/>
        </c:manualLayout>
      </c:layout>
      <c:pieChart>
        <c:varyColors val="1"/>
        <c:ser>
          <c:idx val="0"/>
          <c:order val="0"/>
          <c:tx>
            <c:strRef>
              <c:f>Blad1!$B$1</c:f>
              <c:strCache>
                <c:ptCount val="1"/>
                <c:pt idx="0">
                  <c:v>Verkoop</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36-4B13-A088-E6D2AA39A81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36-4B13-A088-E6D2AA39A81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36-4B13-A088-E6D2AA39A81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936-4B13-A088-E6D2AA39A81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936-4B13-A088-E6D2AA39A81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936-4B13-A088-E6D2AA39A81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Blad1!$A$2:$A$7</c:f>
              <c:strCache>
                <c:ptCount val="6"/>
                <c:pt idx="0">
                  <c:v>co-publications with business</c:v>
                </c:pt>
                <c:pt idx="1">
                  <c:v>TTW researches</c:v>
                </c:pt>
                <c:pt idx="2">
                  <c:v>participation in TKI's (Topsectors)</c:v>
                </c:pt>
                <c:pt idx="3">
                  <c:v>participation in NWA-consortia</c:v>
                </c:pt>
                <c:pt idx="4">
                  <c:v>third party income</c:v>
                </c:pt>
                <c:pt idx="5">
                  <c:v>license income</c:v>
                </c:pt>
              </c:strCache>
            </c:strRef>
          </c:cat>
          <c:val>
            <c:numRef>
              <c:f>Blad1!$B$2:$B$7</c:f>
              <c:numCache>
                <c:formatCode>0%</c:formatCode>
                <c:ptCount val="6"/>
                <c:pt idx="0">
                  <c:v>0.1</c:v>
                </c:pt>
                <c:pt idx="1">
                  <c:v>0.1</c:v>
                </c:pt>
                <c:pt idx="2">
                  <c:v>0.1</c:v>
                </c:pt>
                <c:pt idx="3">
                  <c:v>0.1</c:v>
                </c:pt>
                <c:pt idx="4">
                  <c:v>0.45</c:v>
                </c:pt>
                <c:pt idx="5">
                  <c:v>0.15</c:v>
                </c:pt>
              </c:numCache>
            </c:numRef>
          </c:val>
          <c:extLst>
            <c:ext xmlns:c16="http://schemas.microsoft.com/office/drawing/2014/chart" uri="{C3380CC4-5D6E-409C-BE32-E72D297353CC}">
              <c16:uniqueId val="{0000000C-2936-4B13-A088-E6D2AA39A81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914725180023098"/>
          <c:y val="0.13420068690693285"/>
          <c:w val="0.40345274101149459"/>
          <c:h val="0.7776879240874088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335123992603563E-2"/>
          <c:y val="4.6875E-2"/>
          <c:w val="0.41450797631589525"/>
          <c:h val="0.93125000000000002"/>
        </c:manualLayout>
      </c:layout>
      <c:pieChart>
        <c:varyColors val="1"/>
        <c:ser>
          <c:idx val="0"/>
          <c:order val="0"/>
          <c:tx>
            <c:strRef>
              <c:f>Blad1!$B$1</c:f>
              <c:strCache>
                <c:ptCount val="1"/>
                <c:pt idx="0">
                  <c:v>Verkoop</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0E0-4E82-9460-F6B5E9BBED1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0E0-4E82-9460-F6B5E9BBED1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0E0-4E82-9460-F6B5E9BBED1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0E0-4E82-9460-F6B5E9BBED1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0E0-4E82-9460-F6B5E9BBED13}"/>
              </c:ext>
            </c:extLst>
          </c:dPt>
          <c:dLbls>
            <c:dLbl>
              <c:idx val="0"/>
              <c:tx>
                <c:rich>
                  <a:bodyPr/>
                  <a:lstStyle/>
                  <a:p>
                    <a:fld id="{ACF1701C-6B06-484B-9DAC-D61A3D565322}" type="VALUE">
                      <a:rPr lang="en-US" smtClean="0"/>
                      <a:pPr/>
                      <a:t>[WAARDE]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E0-4E82-9460-F6B5E9BBED13}"/>
                </c:ext>
              </c:extLst>
            </c:dLbl>
            <c:dLbl>
              <c:idx val="1"/>
              <c:tx>
                <c:rich>
                  <a:bodyPr/>
                  <a:lstStyle/>
                  <a:p>
                    <a:fld id="{C21802E6-49E2-4E3C-BD53-E346174FB691}" type="VALUE">
                      <a:rPr lang="en-US" smtClean="0"/>
                      <a:pPr/>
                      <a:t>[WAARDE]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E0-4E82-9460-F6B5E9BBED13}"/>
                </c:ext>
              </c:extLst>
            </c:dLbl>
            <c:dLbl>
              <c:idx val="3"/>
              <c:tx>
                <c:rich>
                  <a:bodyPr/>
                  <a:lstStyle/>
                  <a:p>
                    <a:fld id="{F0FA0F2A-0B23-42D3-ABDD-D3DA9149C290}" type="VALUE">
                      <a:rPr lang="en-US" smtClean="0"/>
                      <a:pPr/>
                      <a:t>[WAARDE]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0E0-4E82-9460-F6B5E9BBED13}"/>
                </c:ext>
              </c:extLst>
            </c:dLbl>
            <c:dLbl>
              <c:idx val="4"/>
              <c:tx>
                <c:rich>
                  <a:bodyPr/>
                  <a:lstStyle/>
                  <a:p>
                    <a:fld id="{71DD465F-C302-4F54-8273-8E584B1F625E}" type="VALUE">
                      <a:rPr lang="en-US" smtClean="0"/>
                      <a:pPr/>
                      <a:t>[WAARDE]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0E0-4E82-9460-F6B5E9BBED1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Blad1!$A$2:$A$6</c:f>
              <c:strCache>
                <c:ptCount val="5"/>
                <c:pt idx="0">
                  <c:v>mentions in national newspapers</c:v>
                </c:pt>
                <c:pt idx="1">
                  <c:v>mentions on radio and TV</c:v>
                </c:pt>
                <c:pt idx="2">
                  <c:v>mentions of 'impact' in the annual report </c:v>
                </c:pt>
                <c:pt idx="3">
                  <c:v>mentions in international newspapers</c:v>
                </c:pt>
                <c:pt idx="4">
                  <c:v>online reach</c:v>
                </c:pt>
              </c:strCache>
            </c:strRef>
          </c:cat>
          <c:val>
            <c:numRef>
              <c:f>Blad1!$B$2:$B$6</c:f>
              <c:numCache>
                <c:formatCode>0.00%</c:formatCode>
                <c:ptCount val="5"/>
                <c:pt idx="0">
                  <c:v>0.22500000000000001</c:v>
                </c:pt>
                <c:pt idx="1">
                  <c:v>0.22500000000000001</c:v>
                </c:pt>
                <c:pt idx="2">
                  <c:v>0.1</c:v>
                </c:pt>
                <c:pt idx="3">
                  <c:v>0.22500000000000001</c:v>
                </c:pt>
                <c:pt idx="4">
                  <c:v>0.22500000000000001</c:v>
                </c:pt>
              </c:numCache>
            </c:numRef>
          </c:val>
          <c:extLst>
            <c:ext xmlns:c16="http://schemas.microsoft.com/office/drawing/2014/chart" uri="{C3380CC4-5D6E-409C-BE32-E72D297353CC}">
              <c16:uniqueId val="{0000000A-10E0-4E82-9460-F6B5E9BBED1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4029937664041996"/>
          <c:y val="6.2836368110236226E-2"/>
          <c:w val="0.52960803076698748"/>
          <c:h val="0.886827017716535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280758309699799"/>
          <c:y val="8.4980119468452714E-2"/>
          <c:w val="0.36007036041241425"/>
          <c:h val="0.82768096047625062"/>
        </c:manualLayout>
      </c:layout>
      <c:pieChart>
        <c:varyColors val="1"/>
        <c:ser>
          <c:idx val="0"/>
          <c:order val="0"/>
          <c:tx>
            <c:strRef>
              <c:f>Blad1!$B$1</c:f>
              <c:strCache>
                <c:ptCount val="1"/>
                <c:pt idx="0">
                  <c:v>Kolom1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734-44F9-B6E8-967E715C633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734-44F9-B6E8-967E715C633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734-44F9-B6E8-967E715C633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734-44F9-B6E8-967E715C633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734-44F9-B6E8-967E715C633E}"/>
              </c:ext>
            </c:extLst>
          </c:dPt>
          <c:dLbls>
            <c:dLbl>
              <c:idx val="0"/>
              <c:tx>
                <c:rich>
                  <a:bodyPr/>
                  <a:lstStyle/>
                  <a:p>
                    <a:fld id="{0F73A770-6111-4553-AA92-E954732544C7}" type="PERCENTAGE">
                      <a:rPr lang="en-US" smtClean="0"/>
                      <a:pPr/>
                      <a:t>[PERCENTAGE]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34-44F9-B6E8-967E715C633E}"/>
                </c:ext>
              </c:extLst>
            </c:dLbl>
            <c:dLbl>
              <c:idx val="1"/>
              <c:tx>
                <c:rich>
                  <a:bodyPr/>
                  <a:lstStyle/>
                  <a:p>
                    <a:fld id="{233B7382-3D49-48AD-AC72-7DB0C7294829}" type="PERCENTAGE">
                      <a:rPr lang="en-US" smtClean="0"/>
                      <a:pPr/>
                      <a:t>[PERCENTAGE]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34-44F9-B6E8-967E715C633E}"/>
                </c:ext>
              </c:extLst>
            </c:dLbl>
            <c:dLbl>
              <c:idx val="3"/>
              <c:tx>
                <c:rich>
                  <a:bodyPr/>
                  <a:lstStyle/>
                  <a:p>
                    <a:fld id="{8B4288AB-311F-4F4E-9AC5-F6AC07E3FDAA}" type="PERCENTAGE">
                      <a:rPr lang="en-US" smtClean="0"/>
                      <a:pPr/>
                      <a:t>[PERCENTAGE]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734-44F9-B6E8-967E715C633E}"/>
                </c:ext>
              </c:extLst>
            </c:dLbl>
            <c:dLbl>
              <c:idx val="4"/>
              <c:tx>
                <c:rich>
                  <a:bodyPr/>
                  <a:lstStyle/>
                  <a:p>
                    <a:fld id="{249C3AFC-F1F1-4B9E-99BB-6BFA6648F8DD}" type="PERCENTAGE">
                      <a:rPr lang="en-US" smtClean="0"/>
                      <a:pPr/>
                      <a:t>[PERCENTAGE]</a:t>
                    </a:fld>
                    <a:endParaRPr lang="nl-NL"/>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734-44F9-B6E8-967E715C63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Blad1!$A$2:$A$6</c:f>
              <c:strCache>
                <c:ptCount val="5"/>
                <c:pt idx="0">
                  <c:v>mentions in parliamentary papers</c:v>
                </c:pt>
                <c:pt idx="1">
                  <c:v>mentions in municipal papers</c:v>
                </c:pt>
                <c:pt idx="2">
                  <c:v>mentions in European Parliament</c:v>
                </c:pt>
                <c:pt idx="3">
                  <c:v>membership advisory boards national government</c:v>
                </c:pt>
                <c:pt idx="4">
                  <c:v>contribution to SDGs</c:v>
                </c:pt>
              </c:strCache>
            </c:strRef>
          </c:cat>
          <c:val>
            <c:numRef>
              <c:f>Blad1!$B$2:$B$6</c:f>
              <c:numCache>
                <c:formatCode>0.00%</c:formatCode>
                <c:ptCount val="5"/>
                <c:pt idx="0">
                  <c:v>0.2</c:v>
                </c:pt>
                <c:pt idx="1">
                  <c:v>0.2</c:v>
                </c:pt>
                <c:pt idx="2">
                  <c:v>0.2</c:v>
                </c:pt>
                <c:pt idx="3">
                  <c:v>0.2</c:v>
                </c:pt>
                <c:pt idx="4">
                  <c:v>0.2</c:v>
                </c:pt>
              </c:numCache>
            </c:numRef>
          </c:val>
          <c:extLst>
            <c:ext xmlns:c16="http://schemas.microsoft.com/office/drawing/2014/chart" uri="{C3380CC4-5D6E-409C-BE32-E72D297353CC}">
              <c16:uniqueId val="{0000000A-6734-44F9-B6E8-967E715C633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2.8026308342451799E-2"/>
          <c:y val="0.12364680495553236"/>
          <c:w val="0.57356105549535386"/>
          <c:h val="0.760291192560877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nl-NL"/>
        </a:p>
      </c:txPr>
    </c:legend>
    <c:plotVisOnly val="1"/>
    <c:dispBlanksAs val="gap"/>
    <c:showDLblsOverMax val="0"/>
  </c:chart>
  <c:spPr>
    <a:no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73744-28CE-42C1-9F8B-82633C7329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nl-NL"/>
        </a:p>
      </dgm:t>
    </dgm:pt>
    <dgm:pt modelId="{BB39C408-5899-4C1B-874C-B813E9D8996A}">
      <dgm:prSet phldrT="[Tekst]"/>
      <dgm:spPr>
        <a:solidFill>
          <a:srgbClr val="006600"/>
        </a:solidFill>
      </dgm:spPr>
      <dgm:t>
        <a:bodyPr/>
        <a:lstStyle/>
        <a:p>
          <a:r>
            <a:rPr lang="en-GB" b="1" dirty="0">
              <a:latin typeface="Garamond" panose="02020404030301010803" pitchFamily="18" charset="0"/>
            </a:rPr>
            <a:t>Mission</a:t>
          </a:r>
          <a:endParaRPr lang="nl-NL" b="1" dirty="0">
            <a:latin typeface="Garamond" panose="02020404030301010803" pitchFamily="18" charset="0"/>
          </a:endParaRPr>
        </a:p>
      </dgm:t>
    </dgm:pt>
    <dgm:pt modelId="{485623DD-D1C1-4093-A86B-C7B9D6EC8FAF}" type="parTrans" cxnId="{2BF158DF-38D0-4B8B-940D-96E450EEF389}">
      <dgm:prSet/>
      <dgm:spPr/>
      <dgm:t>
        <a:bodyPr/>
        <a:lstStyle/>
        <a:p>
          <a:endParaRPr lang="nl-NL" b="1">
            <a:latin typeface="Garamond" panose="02020404030301010803" pitchFamily="18" charset="0"/>
          </a:endParaRPr>
        </a:p>
      </dgm:t>
    </dgm:pt>
    <dgm:pt modelId="{5D4EBF5F-8E0B-4E54-8E37-02364301D369}" type="sibTrans" cxnId="{2BF158DF-38D0-4B8B-940D-96E450EEF389}">
      <dgm:prSet/>
      <dgm:spPr>
        <a:solidFill>
          <a:schemeClr val="accent2"/>
        </a:solidFill>
        <a:ln w="38100">
          <a:solidFill>
            <a:srgbClr val="006600"/>
          </a:solidFill>
        </a:ln>
      </dgm:spPr>
      <dgm:t>
        <a:bodyPr/>
        <a:lstStyle/>
        <a:p>
          <a:endParaRPr lang="nl-NL" b="1">
            <a:latin typeface="Garamond" panose="02020404030301010803" pitchFamily="18" charset="0"/>
          </a:endParaRPr>
        </a:p>
      </dgm:t>
    </dgm:pt>
    <dgm:pt modelId="{EA9AA54C-0584-40C2-9066-D605E61EF670}">
      <dgm:prSet phldrT="[Tekst]"/>
      <dgm:spPr>
        <a:solidFill>
          <a:schemeClr val="tx1">
            <a:lumMod val="85000"/>
            <a:lumOff val="15000"/>
          </a:schemeClr>
        </a:solidFill>
      </dgm:spPr>
      <dgm:t>
        <a:bodyPr/>
        <a:lstStyle/>
        <a:p>
          <a:r>
            <a:rPr lang="en-GB" b="1" dirty="0">
              <a:latin typeface="Garamond" panose="02020404030301010803" pitchFamily="18" charset="0"/>
            </a:rPr>
            <a:t>Strategy</a:t>
          </a:r>
          <a:endParaRPr lang="nl-NL" b="1" dirty="0">
            <a:latin typeface="Garamond" panose="02020404030301010803" pitchFamily="18" charset="0"/>
          </a:endParaRPr>
        </a:p>
      </dgm:t>
    </dgm:pt>
    <dgm:pt modelId="{4BC9296B-F29B-4050-B23C-9EC7CD77A297}" type="parTrans" cxnId="{6F685E41-9E6E-4549-9386-BC961A460EE8}">
      <dgm:prSet/>
      <dgm:spPr/>
      <dgm:t>
        <a:bodyPr/>
        <a:lstStyle/>
        <a:p>
          <a:endParaRPr lang="nl-NL" b="1">
            <a:latin typeface="Garamond" panose="02020404030301010803" pitchFamily="18" charset="0"/>
          </a:endParaRPr>
        </a:p>
      </dgm:t>
    </dgm:pt>
    <dgm:pt modelId="{B0973BCC-31A6-483B-B8E7-4FC0A74ABACA}" type="sibTrans" cxnId="{6F685E41-9E6E-4549-9386-BC961A460EE8}">
      <dgm:prSet/>
      <dgm:spPr>
        <a:ln w="38100">
          <a:solidFill>
            <a:schemeClr val="tx1">
              <a:lumMod val="85000"/>
              <a:lumOff val="15000"/>
            </a:schemeClr>
          </a:solidFill>
        </a:ln>
      </dgm:spPr>
      <dgm:t>
        <a:bodyPr/>
        <a:lstStyle/>
        <a:p>
          <a:endParaRPr lang="nl-NL" b="1">
            <a:latin typeface="Garamond" panose="02020404030301010803" pitchFamily="18" charset="0"/>
          </a:endParaRPr>
        </a:p>
      </dgm:t>
    </dgm:pt>
    <dgm:pt modelId="{78ADE4DC-92F4-46BA-B292-5892AE75ECD4}">
      <dgm:prSet phldrT="[Tekst]"/>
      <dgm:spPr>
        <a:solidFill>
          <a:srgbClr val="820000"/>
        </a:solidFill>
      </dgm:spPr>
      <dgm:t>
        <a:bodyPr/>
        <a:lstStyle/>
        <a:p>
          <a:r>
            <a:rPr lang="en-GB" b="1" dirty="0">
              <a:latin typeface="Garamond" panose="02020404030301010803" pitchFamily="18" charset="0"/>
            </a:rPr>
            <a:t>Implementation</a:t>
          </a:r>
          <a:endParaRPr lang="nl-NL" b="1" dirty="0">
            <a:latin typeface="Garamond" panose="02020404030301010803" pitchFamily="18" charset="0"/>
          </a:endParaRPr>
        </a:p>
      </dgm:t>
    </dgm:pt>
    <dgm:pt modelId="{A3298FB1-3436-47DC-9D41-2B2795C062BB}" type="parTrans" cxnId="{3D91ADAE-C81F-480C-A47C-F977F328B5A6}">
      <dgm:prSet/>
      <dgm:spPr/>
      <dgm:t>
        <a:bodyPr/>
        <a:lstStyle/>
        <a:p>
          <a:endParaRPr lang="nl-NL" b="1">
            <a:latin typeface="Garamond" panose="02020404030301010803" pitchFamily="18" charset="0"/>
          </a:endParaRPr>
        </a:p>
      </dgm:t>
    </dgm:pt>
    <dgm:pt modelId="{BF0D142F-00A8-4A84-BED1-7FC0E2B9205E}" type="sibTrans" cxnId="{3D91ADAE-C81F-480C-A47C-F977F328B5A6}">
      <dgm:prSet/>
      <dgm:spPr>
        <a:ln w="38100">
          <a:solidFill>
            <a:srgbClr val="820000"/>
          </a:solidFill>
        </a:ln>
      </dgm:spPr>
      <dgm:t>
        <a:bodyPr/>
        <a:lstStyle/>
        <a:p>
          <a:endParaRPr lang="nl-NL" b="1">
            <a:latin typeface="Garamond" panose="02020404030301010803" pitchFamily="18" charset="0"/>
          </a:endParaRPr>
        </a:p>
      </dgm:t>
    </dgm:pt>
    <dgm:pt modelId="{6F299882-0AF5-4FC2-821E-B3D402F2BE55}">
      <dgm:prSet phldrT="[Tekst]"/>
      <dgm:spPr>
        <a:solidFill>
          <a:srgbClr val="002060"/>
        </a:solidFill>
      </dgm:spPr>
      <dgm:t>
        <a:bodyPr/>
        <a:lstStyle/>
        <a:p>
          <a:r>
            <a:rPr lang="en-GB" b="1" dirty="0">
              <a:latin typeface="Garamond" panose="02020404030301010803" pitchFamily="18" charset="0"/>
            </a:rPr>
            <a:t>Evaluation</a:t>
          </a:r>
          <a:endParaRPr lang="nl-NL" b="1" dirty="0">
            <a:latin typeface="Garamond" panose="02020404030301010803" pitchFamily="18" charset="0"/>
          </a:endParaRPr>
        </a:p>
      </dgm:t>
    </dgm:pt>
    <dgm:pt modelId="{F17ECB4C-D15B-4552-BFD4-5FB9741A1E90}" type="parTrans" cxnId="{C3F4838E-34C9-4450-A142-03B011692781}">
      <dgm:prSet/>
      <dgm:spPr/>
      <dgm:t>
        <a:bodyPr/>
        <a:lstStyle/>
        <a:p>
          <a:endParaRPr lang="nl-NL" b="1">
            <a:latin typeface="Garamond" panose="02020404030301010803" pitchFamily="18" charset="0"/>
          </a:endParaRPr>
        </a:p>
      </dgm:t>
    </dgm:pt>
    <dgm:pt modelId="{84B2D4B8-EB9F-406C-987E-3DB540C204FC}" type="sibTrans" cxnId="{C3F4838E-34C9-4450-A142-03B011692781}">
      <dgm:prSet/>
      <dgm:spPr>
        <a:ln w="38100">
          <a:solidFill>
            <a:srgbClr val="002060"/>
          </a:solidFill>
        </a:ln>
      </dgm:spPr>
      <dgm:t>
        <a:bodyPr/>
        <a:lstStyle/>
        <a:p>
          <a:endParaRPr lang="nl-NL" b="1">
            <a:latin typeface="Garamond" panose="02020404030301010803" pitchFamily="18" charset="0"/>
          </a:endParaRPr>
        </a:p>
      </dgm:t>
    </dgm:pt>
    <dgm:pt modelId="{DB7C947B-A628-4390-A41D-82D2654409B8}">
      <dgm:prSet phldrT="[Tekst]"/>
      <dgm:spPr>
        <a:solidFill>
          <a:srgbClr val="7030A0"/>
        </a:solidFill>
      </dgm:spPr>
      <dgm:t>
        <a:bodyPr/>
        <a:lstStyle/>
        <a:p>
          <a:r>
            <a:rPr lang="nl-NL" b="1" dirty="0" err="1">
              <a:latin typeface="Garamond" panose="02020404030301010803" pitchFamily="18" charset="0"/>
            </a:rPr>
            <a:t>Execution</a:t>
          </a:r>
          <a:endParaRPr lang="nl-NL" b="1" dirty="0">
            <a:latin typeface="Garamond" panose="02020404030301010803" pitchFamily="18" charset="0"/>
          </a:endParaRPr>
        </a:p>
      </dgm:t>
    </dgm:pt>
    <dgm:pt modelId="{F6FEEE32-6197-4311-9A3A-F900E6241FD2}" type="parTrans" cxnId="{CCF109BF-474C-420F-95C9-D7405072A9E2}">
      <dgm:prSet/>
      <dgm:spPr/>
      <dgm:t>
        <a:bodyPr/>
        <a:lstStyle/>
        <a:p>
          <a:endParaRPr lang="nl-NL" b="1">
            <a:latin typeface="Garamond" panose="02020404030301010803" pitchFamily="18" charset="0"/>
          </a:endParaRPr>
        </a:p>
      </dgm:t>
    </dgm:pt>
    <dgm:pt modelId="{C8E79CDB-126A-405A-9E0A-8188828E4FE1}" type="sibTrans" cxnId="{CCF109BF-474C-420F-95C9-D7405072A9E2}">
      <dgm:prSet/>
      <dgm:spPr>
        <a:solidFill>
          <a:srgbClr val="7030A0"/>
        </a:solidFill>
        <a:ln w="28575">
          <a:solidFill>
            <a:srgbClr val="7030A0"/>
          </a:solidFill>
        </a:ln>
      </dgm:spPr>
      <dgm:t>
        <a:bodyPr/>
        <a:lstStyle/>
        <a:p>
          <a:endParaRPr lang="nl-NL" b="1">
            <a:latin typeface="Garamond" panose="02020404030301010803" pitchFamily="18" charset="0"/>
          </a:endParaRPr>
        </a:p>
      </dgm:t>
    </dgm:pt>
    <dgm:pt modelId="{D6978573-4066-4D63-916A-3ED0E43DB3E7}" type="pres">
      <dgm:prSet presAssocID="{38073744-28CE-42C1-9F8B-82633C73298B}" presName="cycle" presStyleCnt="0">
        <dgm:presLayoutVars>
          <dgm:dir/>
          <dgm:resizeHandles val="exact"/>
        </dgm:presLayoutVars>
      </dgm:prSet>
      <dgm:spPr/>
    </dgm:pt>
    <dgm:pt modelId="{90B35997-D328-4035-BCFE-F172802772BC}" type="pres">
      <dgm:prSet presAssocID="{BB39C408-5899-4C1B-874C-B813E9D8996A}" presName="node" presStyleLbl="node1" presStyleIdx="0" presStyleCnt="5" custScaleX="123594">
        <dgm:presLayoutVars>
          <dgm:bulletEnabled val="1"/>
        </dgm:presLayoutVars>
      </dgm:prSet>
      <dgm:spPr>
        <a:prstGeom prst="roundRect">
          <a:avLst/>
        </a:prstGeom>
      </dgm:spPr>
    </dgm:pt>
    <dgm:pt modelId="{DEBBC71C-EF48-42E9-99E5-584FDDE65708}" type="pres">
      <dgm:prSet presAssocID="{BB39C408-5899-4C1B-874C-B813E9D8996A}" presName="spNode" presStyleCnt="0"/>
      <dgm:spPr/>
    </dgm:pt>
    <dgm:pt modelId="{AF1A93B0-D6CE-4388-A882-BA341CBD3E9C}" type="pres">
      <dgm:prSet presAssocID="{5D4EBF5F-8E0B-4E54-8E37-02364301D369}" presName="sibTrans" presStyleLbl="sibTrans1D1" presStyleIdx="0" presStyleCnt="5"/>
      <dgm:spPr/>
    </dgm:pt>
    <dgm:pt modelId="{1026B4C6-7A75-4CEB-9DB6-60CAAF334B59}" type="pres">
      <dgm:prSet presAssocID="{EA9AA54C-0584-40C2-9066-D605E61EF670}" presName="node" presStyleLbl="node1" presStyleIdx="1" presStyleCnt="5" custScaleX="123594" custRadScaleRad="101316" custRadScaleInc="3933">
        <dgm:presLayoutVars>
          <dgm:bulletEnabled val="1"/>
        </dgm:presLayoutVars>
      </dgm:prSet>
      <dgm:spPr/>
    </dgm:pt>
    <dgm:pt modelId="{5ECEF75B-9D24-46E0-AC0E-4940CCEAB24A}" type="pres">
      <dgm:prSet presAssocID="{EA9AA54C-0584-40C2-9066-D605E61EF670}" presName="spNode" presStyleCnt="0"/>
      <dgm:spPr/>
    </dgm:pt>
    <dgm:pt modelId="{917F359D-CAC2-4488-8811-FDFBFFF6A0BC}" type="pres">
      <dgm:prSet presAssocID="{B0973BCC-31A6-483B-B8E7-4FC0A74ABACA}" presName="sibTrans" presStyleLbl="sibTrans1D1" presStyleIdx="1" presStyleCnt="5"/>
      <dgm:spPr/>
    </dgm:pt>
    <dgm:pt modelId="{9AA1EABA-0A16-425E-8B2E-7D914B800464}" type="pres">
      <dgm:prSet presAssocID="{78ADE4DC-92F4-46BA-B292-5892AE75ECD4}" presName="node" presStyleLbl="node1" presStyleIdx="2" presStyleCnt="5" custScaleX="123594">
        <dgm:presLayoutVars>
          <dgm:bulletEnabled val="1"/>
        </dgm:presLayoutVars>
      </dgm:prSet>
      <dgm:spPr/>
    </dgm:pt>
    <dgm:pt modelId="{A7ED6474-E7C0-4C93-8B24-6FFB03192260}" type="pres">
      <dgm:prSet presAssocID="{78ADE4DC-92F4-46BA-B292-5892AE75ECD4}" presName="spNode" presStyleCnt="0"/>
      <dgm:spPr/>
    </dgm:pt>
    <dgm:pt modelId="{819AF279-8321-406E-8174-C11369805FCF}" type="pres">
      <dgm:prSet presAssocID="{BF0D142F-00A8-4A84-BED1-7FC0E2B9205E}" presName="sibTrans" presStyleLbl="sibTrans1D1" presStyleIdx="2" presStyleCnt="5"/>
      <dgm:spPr/>
    </dgm:pt>
    <dgm:pt modelId="{B964FE02-ECDB-48B6-B5A8-4B37EE3197C5}" type="pres">
      <dgm:prSet presAssocID="{DB7C947B-A628-4390-A41D-82D2654409B8}" presName="node" presStyleLbl="node1" presStyleIdx="3" presStyleCnt="5">
        <dgm:presLayoutVars>
          <dgm:bulletEnabled val="1"/>
        </dgm:presLayoutVars>
      </dgm:prSet>
      <dgm:spPr/>
    </dgm:pt>
    <dgm:pt modelId="{EA22B96E-6507-4B2C-B64C-E52158559FDB}" type="pres">
      <dgm:prSet presAssocID="{DB7C947B-A628-4390-A41D-82D2654409B8}" presName="spNode" presStyleCnt="0"/>
      <dgm:spPr/>
    </dgm:pt>
    <dgm:pt modelId="{8854560A-C1D4-4B74-8FE5-BBD9F07F41E4}" type="pres">
      <dgm:prSet presAssocID="{C8E79CDB-126A-405A-9E0A-8188828E4FE1}" presName="sibTrans" presStyleLbl="sibTrans1D1" presStyleIdx="3" presStyleCnt="5"/>
      <dgm:spPr/>
    </dgm:pt>
    <dgm:pt modelId="{9DF90CE7-79A4-4602-BBF3-BAEAEFFF81CB}" type="pres">
      <dgm:prSet presAssocID="{6F299882-0AF5-4FC2-821E-B3D402F2BE55}" presName="node" presStyleLbl="node1" presStyleIdx="4" presStyleCnt="5" custScaleX="123594" custRadScaleRad="100022" custRadScaleInc="-3984">
        <dgm:presLayoutVars>
          <dgm:bulletEnabled val="1"/>
        </dgm:presLayoutVars>
      </dgm:prSet>
      <dgm:spPr/>
    </dgm:pt>
    <dgm:pt modelId="{DF2B30B5-D608-4372-A6BD-2EF1C88DA06B}" type="pres">
      <dgm:prSet presAssocID="{6F299882-0AF5-4FC2-821E-B3D402F2BE55}" presName="spNode" presStyleCnt="0"/>
      <dgm:spPr/>
    </dgm:pt>
    <dgm:pt modelId="{73E7092E-984B-4BF7-83CF-8AE926A7F097}" type="pres">
      <dgm:prSet presAssocID="{84B2D4B8-EB9F-406C-987E-3DB540C204FC}" presName="sibTrans" presStyleLbl="sibTrans1D1" presStyleIdx="4" presStyleCnt="5"/>
      <dgm:spPr/>
    </dgm:pt>
  </dgm:ptLst>
  <dgm:cxnLst>
    <dgm:cxn modelId="{A2DB0B11-34FB-4E72-93D1-56F0F3308945}" type="presOf" srcId="{5D4EBF5F-8E0B-4E54-8E37-02364301D369}" destId="{AF1A93B0-D6CE-4388-A882-BA341CBD3E9C}" srcOrd="0" destOrd="0" presId="urn:microsoft.com/office/officeart/2005/8/layout/cycle5"/>
    <dgm:cxn modelId="{626E0915-C25B-422E-8195-A112C8C3EDB9}" type="presOf" srcId="{38073744-28CE-42C1-9F8B-82633C73298B}" destId="{D6978573-4066-4D63-916A-3ED0E43DB3E7}" srcOrd="0" destOrd="0" presId="urn:microsoft.com/office/officeart/2005/8/layout/cycle5"/>
    <dgm:cxn modelId="{6F685E41-9E6E-4549-9386-BC961A460EE8}" srcId="{38073744-28CE-42C1-9F8B-82633C73298B}" destId="{EA9AA54C-0584-40C2-9066-D605E61EF670}" srcOrd="1" destOrd="0" parTransId="{4BC9296B-F29B-4050-B23C-9EC7CD77A297}" sibTransId="{B0973BCC-31A6-483B-B8E7-4FC0A74ABACA}"/>
    <dgm:cxn modelId="{B3B21566-1A98-49AA-BD47-99E1733CAB6A}" type="presOf" srcId="{C8E79CDB-126A-405A-9E0A-8188828E4FE1}" destId="{8854560A-C1D4-4B74-8FE5-BBD9F07F41E4}" srcOrd="0" destOrd="0" presId="urn:microsoft.com/office/officeart/2005/8/layout/cycle5"/>
    <dgm:cxn modelId="{C84FB95A-9B25-4379-8F3F-9482CB3C0339}" type="presOf" srcId="{B0973BCC-31A6-483B-B8E7-4FC0A74ABACA}" destId="{917F359D-CAC2-4488-8811-FDFBFFF6A0BC}" srcOrd="0" destOrd="0" presId="urn:microsoft.com/office/officeart/2005/8/layout/cycle5"/>
    <dgm:cxn modelId="{A12C498E-F04A-4639-BD8D-80594327AB7D}" type="presOf" srcId="{EA9AA54C-0584-40C2-9066-D605E61EF670}" destId="{1026B4C6-7A75-4CEB-9DB6-60CAAF334B59}" srcOrd="0" destOrd="0" presId="urn:microsoft.com/office/officeart/2005/8/layout/cycle5"/>
    <dgm:cxn modelId="{C3F4838E-34C9-4450-A142-03B011692781}" srcId="{38073744-28CE-42C1-9F8B-82633C73298B}" destId="{6F299882-0AF5-4FC2-821E-B3D402F2BE55}" srcOrd="4" destOrd="0" parTransId="{F17ECB4C-D15B-4552-BFD4-5FB9741A1E90}" sibTransId="{84B2D4B8-EB9F-406C-987E-3DB540C204FC}"/>
    <dgm:cxn modelId="{683779A5-332A-4EC8-AA49-9B87957EB654}" type="presOf" srcId="{BB39C408-5899-4C1B-874C-B813E9D8996A}" destId="{90B35997-D328-4035-BCFE-F172802772BC}" srcOrd="0" destOrd="0" presId="urn:microsoft.com/office/officeart/2005/8/layout/cycle5"/>
    <dgm:cxn modelId="{3D91ADAE-C81F-480C-A47C-F977F328B5A6}" srcId="{38073744-28CE-42C1-9F8B-82633C73298B}" destId="{78ADE4DC-92F4-46BA-B292-5892AE75ECD4}" srcOrd="2" destOrd="0" parTransId="{A3298FB1-3436-47DC-9D41-2B2795C062BB}" sibTransId="{BF0D142F-00A8-4A84-BED1-7FC0E2B9205E}"/>
    <dgm:cxn modelId="{3F60BCAF-C489-43EB-AD25-445BF76E8202}" type="presOf" srcId="{BF0D142F-00A8-4A84-BED1-7FC0E2B9205E}" destId="{819AF279-8321-406E-8174-C11369805FCF}" srcOrd="0" destOrd="0" presId="urn:microsoft.com/office/officeart/2005/8/layout/cycle5"/>
    <dgm:cxn modelId="{D22255BA-2FFA-4F61-A3D7-CF29DEC65BCF}" type="presOf" srcId="{6F299882-0AF5-4FC2-821E-B3D402F2BE55}" destId="{9DF90CE7-79A4-4602-BBF3-BAEAEFFF81CB}" srcOrd="0" destOrd="0" presId="urn:microsoft.com/office/officeart/2005/8/layout/cycle5"/>
    <dgm:cxn modelId="{CCF109BF-474C-420F-95C9-D7405072A9E2}" srcId="{38073744-28CE-42C1-9F8B-82633C73298B}" destId="{DB7C947B-A628-4390-A41D-82D2654409B8}" srcOrd="3" destOrd="0" parTransId="{F6FEEE32-6197-4311-9A3A-F900E6241FD2}" sibTransId="{C8E79CDB-126A-405A-9E0A-8188828E4FE1}"/>
    <dgm:cxn modelId="{BAA511C9-5E99-4F0B-95A3-50B4575EDB1F}" type="presOf" srcId="{84B2D4B8-EB9F-406C-987E-3DB540C204FC}" destId="{73E7092E-984B-4BF7-83CF-8AE926A7F097}" srcOrd="0" destOrd="0" presId="urn:microsoft.com/office/officeart/2005/8/layout/cycle5"/>
    <dgm:cxn modelId="{2BF158DF-38D0-4B8B-940D-96E450EEF389}" srcId="{38073744-28CE-42C1-9F8B-82633C73298B}" destId="{BB39C408-5899-4C1B-874C-B813E9D8996A}" srcOrd="0" destOrd="0" parTransId="{485623DD-D1C1-4093-A86B-C7B9D6EC8FAF}" sibTransId="{5D4EBF5F-8E0B-4E54-8E37-02364301D369}"/>
    <dgm:cxn modelId="{0696A7E7-C9B8-4240-8103-AE1F075A07F8}" type="presOf" srcId="{DB7C947B-A628-4390-A41D-82D2654409B8}" destId="{B964FE02-ECDB-48B6-B5A8-4B37EE3197C5}" srcOrd="0" destOrd="0" presId="urn:microsoft.com/office/officeart/2005/8/layout/cycle5"/>
    <dgm:cxn modelId="{71D860FE-F2B7-4A13-BEF0-F3F3CFF7C0EF}" type="presOf" srcId="{78ADE4DC-92F4-46BA-B292-5892AE75ECD4}" destId="{9AA1EABA-0A16-425E-8B2E-7D914B800464}" srcOrd="0" destOrd="0" presId="urn:microsoft.com/office/officeart/2005/8/layout/cycle5"/>
    <dgm:cxn modelId="{1B1DD82D-FA2E-4023-9FE2-DAD15EFC67AA}" type="presParOf" srcId="{D6978573-4066-4D63-916A-3ED0E43DB3E7}" destId="{90B35997-D328-4035-BCFE-F172802772BC}" srcOrd="0" destOrd="0" presId="urn:microsoft.com/office/officeart/2005/8/layout/cycle5"/>
    <dgm:cxn modelId="{163CF476-43EE-410E-BA22-0870244BCE56}" type="presParOf" srcId="{D6978573-4066-4D63-916A-3ED0E43DB3E7}" destId="{DEBBC71C-EF48-42E9-99E5-584FDDE65708}" srcOrd="1" destOrd="0" presId="urn:microsoft.com/office/officeart/2005/8/layout/cycle5"/>
    <dgm:cxn modelId="{FD8B2F17-5719-442A-BDDE-7002A6605ABF}" type="presParOf" srcId="{D6978573-4066-4D63-916A-3ED0E43DB3E7}" destId="{AF1A93B0-D6CE-4388-A882-BA341CBD3E9C}" srcOrd="2" destOrd="0" presId="urn:microsoft.com/office/officeart/2005/8/layout/cycle5"/>
    <dgm:cxn modelId="{839FE7A2-FD3A-4BF1-B5E9-48198177E5B2}" type="presParOf" srcId="{D6978573-4066-4D63-916A-3ED0E43DB3E7}" destId="{1026B4C6-7A75-4CEB-9DB6-60CAAF334B59}" srcOrd="3" destOrd="0" presId="urn:microsoft.com/office/officeart/2005/8/layout/cycle5"/>
    <dgm:cxn modelId="{B0D70C64-9E62-435B-95A3-BA59C98C6DCE}" type="presParOf" srcId="{D6978573-4066-4D63-916A-3ED0E43DB3E7}" destId="{5ECEF75B-9D24-46E0-AC0E-4940CCEAB24A}" srcOrd="4" destOrd="0" presId="urn:microsoft.com/office/officeart/2005/8/layout/cycle5"/>
    <dgm:cxn modelId="{DEBF3FFE-7D75-4531-A31C-C1F38F926A24}" type="presParOf" srcId="{D6978573-4066-4D63-916A-3ED0E43DB3E7}" destId="{917F359D-CAC2-4488-8811-FDFBFFF6A0BC}" srcOrd="5" destOrd="0" presId="urn:microsoft.com/office/officeart/2005/8/layout/cycle5"/>
    <dgm:cxn modelId="{E54EB40A-3EFC-445A-A9AA-1F53E844354D}" type="presParOf" srcId="{D6978573-4066-4D63-916A-3ED0E43DB3E7}" destId="{9AA1EABA-0A16-425E-8B2E-7D914B800464}" srcOrd="6" destOrd="0" presId="urn:microsoft.com/office/officeart/2005/8/layout/cycle5"/>
    <dgm:cxn modelId="{A393661D-6392-4BFB-867B-24FF9F4C3D7B}" type="presParOf" srcId="{D6978573-4066-4D63-916A-3ED0E43DB3E7}" destId="{A7ED6474-E7C0-4C93-8B24-6FFB03192260}" srcOrd="7" destOrd="0" presId="urn:microsoft.com/office/officeart/2005/8/layout/cycle5"/>
    <dgm:cxn modelId="{A54CA601-D9D0-4F45-8225-779DE3D8560C}" type="presParOf" srcId="{D6978573-4066-4D63-916A-3ED0E43DB3E7}" destId="{819AF279-8321-406E-8174-C11369805FCF}" srcOrd="8" destOrd="0" presId="urn:microsoft.com/office/officeart/2005/8/layout/cycle5"/>
    <dgm:cxn modelId="{AA493752-9F08-4707-8F08-CF5919FB3EE6}" type="presParOf" srcId="{D6978573-4066-4D63-916A-3ED0E43DB3E7}" destId="{B964FE02-ECDB-48B6-B5A8-4B37EE3197C5}" srcOrd="9" destOrd="0" presId="urn:microsoft.com/office/officeart/2005/8/layout/cycle5"/>
    <dgm:cxn modelId="{6DF9B13B-F22A-485A-95DB-452964A0F738}" type="presParOf" srcId="{D6978573-4066-4D63-916A-3ED0E43DB3E7}" destId="{EA22B96E-6507-4B2C-B64C-E52158559FDB}" srcOrd="10" destOrd="0" presId="urn:microsoft.com/office/officeart/2005/8/layout/cycle5"/>
    <dgm:cxn modelId="{C36F1B1F-CB58-4079-8AA6-61BE9367A12C}" type="presParOf" srcId="{D6978573-4066-4D63-916A-3ED0E43DB3E7}" destId="{8854560A-C1D4-4B74-8FE5-BBD9F07F41E4}" srcOrd="11" destOrd="0" presId="urn:microsoft.com/office/officeart/2005/8/layout/cycle5"/>
    <dgm:cxn modelId="{5D07EE08-F89A-417C-8893-BFDAE5B453A8}" type="presParOf" srcId="{D6978573-4066-4D63-916A-3ED0E43DB3E7}" destId="{9DF90CE7-79A4-4602-BBF3-BAEAEFFF81CB}" srcOrd="12" destOrd="0" presId="urn:microsoft.com/office/officeart/2005/8/layout/cycle5"/>
    <dgm:cxn modelId="{38560654-C996-4090-A133-8C583A36E843}" type="presParOf" srcId="{D6978573-4066-4D63-916A-3ED0E43DB3E7}" destId="{DF2B30B5-D608-4372-A6BD-2EF1C88DA06B}" srcOrd="13" destOrd="0" presId="urn:microsoft.com/office/officeart/2005/8/layout/cycle5"/>
    <dgm:cxn modelId="{C8179B5C-202B-43AB-8A64-DB4CD4B9F414}" type="presParOf" srcId="{D6978573-4066-4D63-916A-3ED0E43DB3E7}" destId="{73E7092E-984B-4BF7-83CF-8AE926A7F097}"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073744-28CE-42C1-9F8B-82633C7329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nl-NL"/>
        </a:p>
      </dgm:t>
    </dgm:pt>
    <dgm:pt modelId="{BB39C408-5899-4C1B-874C-B813E9D8996A}">
      <dgm:prSet phldrT="[Tekst]"/>
      <dgm:spPr>
        <a:solidFill>
          <a:srgbClr val="006600"/>
        </a:solidFill>
      </dgm:spPr>
      <dgm:t>
        <a:bodyPr/>
        <a:lstStyle/>
        <a:p>
          <a:r>
            <a:rPr lang="en-GB" b="1" dirty="0">
              <a:latin typeface="Garamond" panose="02020404030301010803" pitchFamily="18" charset="0"/>
            </a:rPr>
            <a:t>Mission</a:t>
          </a:r>
          <a:endParaRPr lang="nl-NL" b="1" dirty="0">
            <a:latin typeface="Garamond" panose="02020404030301010803" pitchFamily="18" charset="0"/>
          </a:endParaRPr>
        </a:p>
      </dgm:t>
    </dgm:pt>
    <dgm:pt modelId="{485623DD-D1C1-4093-A86B-C7B9D6EC8FAF}" type="parTrans" cxnId="{2BF158DF-38D0-4B8B-940D-96E450EEF389}">
      <dgm:prSet/>
      <dgm:spPr/>
      <dgm:t>
        <a:bodyPr/>
        <a:lstStyle/>
        <a:p>
          <a:endParaRPr lang="nl-NL" b="1">
            <a:latin typeface="Garamond" panose="02020404030301010803" pitchFamily="18" charset="0"/>
          </a:endParaRPr>
        </a:p>
      </dgm:t>
    </dgm:pt>
    <dgm:pt modelId="{5D4EBF5F-8E0B-4E54-8E37-02364301D369}" type="sibTrans" cxnId="{2BF158DF-38D0-4B8B-940D-96E450EEF389}">
      <dgm:prSet/>
      <dgm:spPr>
        <a:solidFill>
          <a:schemeClr val="accent2"/>
        </a:solidFill>
        <a:ln w="38100">
          <a:solidFill>
            <a:srgbClr val="006600"/>
          </a:solidFill>
        </a:ln>
      </dgm:spPr>
      <dgm:t>
        <a:bodyPr/>
        <a:lstStyle/>
        <a:p>
          <a:endParaRPr lang="nl-NL" b="1">
            <a:latin typeface="Garamond" panose="02020404030301010803" pitchFamily="18" charset="0"/>
          </a:endParaRPr>
        </a:p>
      </dgm:t>
    </dgm:pt>
    <dgm:pt modelId="{EA9AA54C-0584-40C2-9066-D605E61EF670}">
      <dgm:prSet phldrT="[Tekst]"/>
      <dgm:spPr>
        <a:solidFill>
          <a:schemeClr val="tx1">
            <a:lumMod val="85000"/>
            <a:lumOff val="15000"/>
          </a:schemeClr>
        </a:solidFill>
      </dgm:spPr>
      <dgm:t>
        <a:bodyPr/>
        <a:lstStyle/>
        <a:p>
          <a:r>
            <a:rPr lang="en-GB" b="1" dirty="0">
              <a:latin typeface="Garamond" panose="02020404030301010803" pitchFamily="18" charset="0"/>
            </a:rPr>
            <a:t>Strategy</a:t>
          </a:r>
          <a:endParaRPr lang="nl-NL" b="1" dirty="0">
            <a:latin typeface="Garamond" panose="02020404030301010803" pitchFamily="18" charset="0"/>
          </a:endParaRPr>
        </a:p>
      </dgm:t>
    </dgm:pt>
    <dgm:pt modelId="{4BC9296B-F29B-4050-B23C-9EC7CD77A297}" type="parTrans" cxnId="{6F685E41-9E6E-4549-9386-BC961A460EE8}">
      <dgm:prSet/>
      <dgm:spPr/>
      <dgm:t>
        <a:bodyPr/>
        <a:lstStyle/>
        <a:p>
          <a:endParaRPr lang="nl-NL" b="1">
            <a:latin typeface="Garamond" panose="02020404030301010803" pitchFamily="18" charset="0"/>
          </a:endParaRPr>
        </a:p>
      </dgm:t>
    </dgm:pt>
    <dgm:pt modelId="{B0973BCC-31A6-483B-B8E7-4FC0A74ABACA}" type="sibTrans" cxnId="{6F685E41-9E6E-4549-9386-BC961A460EE8}">
      <dgm:prSet/>
      <dgm:spPr>
        <a:ln w="38100">
          <a:solidFill>
            <a:schemeClr val="tx1">
              <a:lumMod val="85000"/>
              <a:lumOff val="15000"/>
            </a:schemeClr>
          </a:solidFill>
        </a:ln>
      </dgm:spPr>
      <dgm:t>
        <a:bodyPr/>
        <a:lstStyle/>
        <a:p>
          <a:endParaRPr lang="nl-NL" b="1">
            <a:latin typeface="Garamond" panose="02020404030301010803" pitchFamily="18" charset="0"/>
          </a:endParaRPr>
        </a:p>
      </dgm:t>
    </dgm:pt>
    <dgm:pt modelId="{78ADE4DC-92F4-46BA-B292-5892AE75ECD4}">
      <dgm:prSet phldrT="[Tekst]"/>
      <dgm:spPr>
        <a:solidFill>
          <a:srgbClr val="820000"/>
        </a:solidFill>
      </dgm:spPr>
      <dgm:t>
        <a:bodyPr/>
        <a:lstStyle/>
        <a:p>
          <a:r>
            <a:rPr lang="en-GB" b="1" dirty="0">
              <a:latin typeface="Garamond" panose="02020404030301010803" pitchFamily="18" charset="0"/>
            </a:rPr>
            <a:t>Implementation</a:t>
          </a:r>
          <a:endParaRPr lang="nl-NL" b="1" dirty="0">
            <a:latin typeface="Garamond" panose="02020404030301010803" pitchFamily="18" charset="0"/>
          </a:endParaRPr>
        </a:p>
      </dgm:t>
    </dgm:pt>
    <dgm:pt modelId="{A3298FB1-3436-47DC-9D41-2B2795C062BB}" type="parTrans" cxnId="{3D91ADAE-C81F-480C-A47C-F977F328B5A6}">
      <dgm:prSet/>
      <dgm:spPr/>
      <dgm:t>
        <a:bodyPr/>
        <a:lstStyle/>
        <a:p>
          <a:endParaRPr lang="nl-NL" b="1">
            <a:latin typeface="Garamond" panose="02020404030301010803" pitchFamily="18" charset="0"/>
          </a:endParaRPr>
        </a:p>
      </dgm:t>
    </dgm:pt>
    <dgm:pt modelId="{BF0D142F-00A8-4A84-BED1-7FC0E2B9205E}" type="sibTrans" cxnId="{3D91ADAE-C81F-480C-A47C-F977F328B5A6}">
      <dgm:prSet/>
      <dgm:spPr>
        <a:ln w="38100">
          <a:solidFill>
            <a:srgbClr val="820000"/>
          </a:solidFill>
        </a:ln>
      </dgm:spPr>
      <dgm:t>
        <a:bodyPr/>
        <a:lstStyle/>
        <a:p>
          <a:endParaRPr lang="nl-NL" b="1">
            <a:latin typeface="Garamond" panose="02020404030301010803" pitchFamily="18" charset="0"/>
          </a:endParaRPr>
        </a:p>
      </dgm:t>
    </dgm:pt>
    <dgm:pt modelId="{6F299882-0AF5-4FC2-821E-B3D402F2BE55}">
      <dgm:prSet phldrT="[Tekst]"/>
      <dgm:spPr>
        <a:solidFill>
          <a:srgbClr val="002060"/>
        </a:solidFill>
      </dgm:spPr>
      <dgm:t>
        <a:bodyPr/>
        <a:lstStyle/>
        <a:p>
          <a:r>
            <a:rPr lang="en-GB" b="1" dirty="0">
              <a:latin typeface="Garamond" panose="02020404030301010803" pitchFamily="18" charset="0"/>
            </a:rPr>
            <a:t>Evaluation</a:t>
          </a:r>
          <a:endParaRPr lang="nl-NL" b="1" dirty="0">
            <a:latin typeface="Garamond" panose="02020404030301010803" pitchFamily="18" charset="0"/>
          </a:endParaRPr>
        </a:p>
      </dgm:t>
    </dgm:pt>
    <dgm:pt modelId="{F17ECB4C-D15B-4552-BFD4-5FB9741A1E90}" type="parTrans" cxnId="{C3F4838E-34C9-4450-A142-03B011692781}">
      <dgm:prSet/>
      <dgm:spPr/>
      <dgm:t>
        <a:bodyPr/>
        <a:lstStyle/>
        <a:p>
          <a:endParaRPr lang="nl-NL" b="1">
            <a:latin typeface="Garamond" panose="02020404030301010803" pitchFamily="18" charset="0"/>
          </a:endParaRPr>
        </a:p>
      </dgm:t>
    </dgm:pt>
    <dgm:pt modelId="{84B2D4B8-EB9F-406C-987E-3DB540C204FC}" type="sibTrans" cxnId="{C3F4838E-34C9-4450-A142-03B011692781}">
      <dgm:prSet/>
      <dgm:spPr>
        <a:ln w="38100">
          <a:solidFill>
            <a:srgbClr val="002060"/>
          </a:solidFill>
        </a:ln>
      </dgm:spPr>
      <dgm:t>
        <a:bodyPr/>
        <a:lstStyle/>
        <a:p>
          <a:endParaRPr lang="nl-NL" b="1">
            <a:latin typeface="Garamond" panose="02020404030301010803" pitchFamily="18" charset="0"/>
          </a:endParaRPr>
        </a:p>
      </dgm:t>
    </dgm:pt>
    <dgm:pt modelId="{DB7C947B-A628-4390-A41D-82D2654409B8}">
      <dgm:prSet phldrT="[Tekst]"/>
      <dgm:spPr>
        <a:solidFill>
          <a:srgbClr val="7030A0"/>
        </a:solidFill>
      </dgm:spPr>
      <dgm:t>
        <a:bodyPr/>
        <a:lstStyle/>
        <a:p>
          <a:r>
            <a:rPr lang="nl-NL" b="1" dirty="0" err="1">
              <a:latin typeface="Garamond" panose="02020404030301010803" pitchFamily="18" charset="0"/>
            </a:rPr>
            <a:t>Execution</a:t>
          </a:r>
          <a:endParaRPr lang="nl-NL" b="1" dirty="0">
            <a:latin typeface="Garamond" panose="02020404030301010803" pitchFamily="18" charset="0"/>
          </a:endParaRPr>
        </a:p>
      </dgm:t>
    </dgm:pt>
    <dgm:pt modelId="{F6FEEE32-6197-4311-9A3A-F900E6241FD2}" type="parTrans" cxnId="{CCF109BF-474C-420F-95C9-D7405072A9E2}">
      <dgm:prSet/>
      <dgm:spPr/>
      <dgm:t>
        <a:bodyPr/>
        <a:lstStyle/>
        <a:p>
          <a:endParaRPr lang="nl-NL" b="1">
            <a:latin typeface="Garamond" panose="02020404030301010803" pitchFamily="18" charset="0"/>
          </a:endParaRPr>
        </a:p>
      </dgm:t>
    </dgm:pt>
    <dgm:pt modelId="{C8E79CDB-126A-405A-9E0A-8188828E4FE1}" type="sibTrans" cxnId="{CCF109BF-474C-420F-95C9-D7405072A9E2}">
      <dgm:prSet/>
      <dgm:spPr>
        <a:solidFill>
          <a:srgbClr val="7030A0"/>
        </a:solidFill>
        <a:ln w="28575">
          <a:solidFill>
            <a:srgbClr val="7030A0"/>
          </a:solidFill>
        </a:ln>
      </dgm:spPr>
      <dgm:t>
        <a:bodyPr/>
        <a:lstStyle/>
        <a:p>
          <a:endParaRPr lang="nl-NL" b="1">
            <a:latin typeface="Garamond" panose="02020404030301010803" pitchFamily="18" charset="0"/>
          </a:endParaRPr>
        </a:p>
      </dgm:t>
    </dgm:pt>
    <dgm:pt modelId="{D6978573-4066-4D63-916A-3ED0E43DB3E7}" type="pres">
      <dgm:prSet presAssocID="{38073744-28CE-42C1-9F8B-82633C73298B}" presName="cycle" presStyleCnt="0">
        <dgm:presLayoutVars>
          <dgm:dir/>
          <dgm:resizeHandles val="exact"/>
        </dgm:presLayoutVars>
      </dgm:prSet>
      <dgm:spPr/>
    </dgm:pt>
    <dgm:pt modelId="{90B35997-D328-4035-BCFE-F172802772BC}" type="pres">
      <dgm:prSet presAssocID="{BB39C408-5899-4C1B-874C-B813E9D8996A}" presName="node" presStyleLbl="node1" presStyleIdx="0" presStyleCnt="5" custScaleX="123594">
        <dgm:presLayoutVars>
          <dgm:bulletEnabled val="1"/>
        </dgm:presLayoutVars>
      </dgm:prSet>
      <dgm:spPr>
        <a:prstGeom prst="roundRect">
          <a:avLst/>
        </a:prstGeom>
      </dgm:spPr>
    </dgm:pt>
    <dgm:pt modelId="{DEBBC71C-EF48-42E9-99E5-584FDDE65708}" type="pres">
      <dgm:prSet presAssocID="{BB39C408-5899-4C1B-874C-B813E9D8996A}" presName="spNode" presStyleCnt="0"/>
      <dgm:spPr/>
    </dgm:pt>
    <dgm:pt modelId="{AF1A93B0-D6CE-4388-A882-BA341CBD3E9C}" type="pres">
      <dgm:prSet presAssocID="{5D4EBF5F-8E0B-4E54-8E37-02364301D369}" presName="sibTrans" presStyleLbl="sibTrans1D1" presStyleIdx="0" presStyleCnt="5"/>
      <dgm:spPr/>
    </dgm:pt>
    <dgm:pt modelId="{1026B4C6-7A75-4CEB-9DB6-60CAAF334B59}" type="pres">
      <dgm:prSet presAssocID="{EA9AA54C-0584-40C2-9066-D605E61EF670}" presName="node" presStyleLbl="node1" presStyleIdx="1" presStyleCnt="5" custScaleX="123594" custRadScaleRad="101316" custRadScaleInc="3933">
        <dgm:presLayoutVars>
          <dgm:bulletEnabled val="1"/>
        </dgm:presLayoutVars>
      </dgm:prSet>
      <dgm:spPr/>
    </dgm:pt>
    <dgm:pt modelId="{5ECEF75B-9D24-46E0-AC0E-4940CCEAB24A}" type="pres">
      <dgm:prSet presAssocID="{EA9AA54C-0584-40C2-9066-D605E61EF670}" presName="spNode" presStyleCnt="0"/>
      <dgm:spPr/>
    </dgm:pt>
    <dgm:pt modelId="{917F359D-CAC2-4488-8811-FDFBFFF6A0BC}" type="pres">
      <dgm:prSet presAssocID="{B0973BCC-31A6-483B-B8E7-4FC0A74ABACA}" presName="sibTrans" presStyleLbl="sibTrans1D1" presStyleIdx="1" presStyleCnt="5"/>
      <dgm:spPr/>
    </dgm:pt>
    <dgm:pt modelId="{9AA1EABA-0A16-425E-8B2E-7D914B800464}" type="pres">
      <dgm:prSet presAssocID="{78ADE4DC-92F4-46BA-B292-5892AE75ECD4}" presName="node" presStyleLbl="node1" presStyleIdx="2" presStyleCnt="5" custScaleX="123594">
        <dgm:presLayoutVars>
          <dgm:bulletEnabled val="1"/>
        </dgm:presLayoutVars>
      </dgm:prSet>
      <dgm:spPr/>
    </dgm:pt>
    <dgm:pt modelId="{A7ED6474-E7C0-4C93-8B24-6FFB03192260}" type="pres">
      <dgm:prSet presAssocID="{78ADE4DC-92F4-46BA-B292-5892AE75ECD4}" presName="spNode" presStyleCnt="0"/>
      <dgm:spPr/>
    </dgm:pt>
    <dgm:pt modelId="{819AF279-8321-406E-8174-C11369805FCF}" type="pres">
      <dgm:prSet presAssocID="{BF0D142F-00A8-4A84-BED1-7FC0E2B9205E}" presName="sibTrans" presStyleLbl="sibTrans1D1" presStyleIdx="2" presStyleCnt="5"/>
      <dgm:spPr/>
    </dgm:pt>
    <dgm:pt modelId="{B964FE02-ECDB-48B6-B5A8-4B37EE3197C5}" type="pres">
      <dgm:prSet presAssocID="{DB7C947B-A628-4390-A41D-82D2654409B8}" presName="node" presStyleLbl="node1" presStyleIdx="3" presStyleCnt="5">
        <dgm:presLayoutVars>
          <dgm:bulletEnabled val="1"/>
        </dgm:presLayoutVars>
      </dgm:prSet>
      <dgm:spPr/>
    </dgm:pt>
    <dgm:pt modelId="{EA22B96E-6507-4B2C-B64C-E52158559FDB}" type="pres">
      <dgm:prSet presAssocID="{DB7C947B-A628-4390-A41D-82D2654409B8}" presName="spNode" presStyleCnt="0"/>
      <dgm:spPr/>
    </dgm:pt>
    <dgm:pt modelId="{8854560A-C1D4-4B74-8FE5-BBD9F07F41E4}" type="pres">
      <dgm:prSet presAssocID="{C8E79CDB-126A-405A-9E0A-8188828E4FE1}" presName="sibTrans" presStyleLbl="sibTrans1D1" presStyleIdx="3" presStyleCnt="5"/>
      <dgm:spPr/>
    </dgm:pt>
    <dgm:pt modelId="{9DF90CE7-79A4-4602-BBF3-BAEAEFFF81CB}" type="pres">
      <dgm:prSet presAssocID="{6F299882-0AF5-4FC2-821E-B3D402F2BE55}" presName="node" presStyleLbl="node1" presStyleIdx="4" presStyleCnt="5" custScaleX="123594" custRadScaleRad="100022" custRadScaleInc="-3984">
        <dgm:presLayoutVars>
          <dgm:bulletEnabled val="1"/>
        </dgm:presLayoutVars>
      </dgm:prSet>
      <dgm:spPr/>
    </dgm:pt>
    <dgm:pt modelId="{DF2B30B5-D608-4372-A6BD-2EF1C88DA06B}" type="pres">
      <dgm:prSet presAssocID="{6F299882-0AF5-4FC2-821E-B3D402F2BE55}" presName="spNode" presStyleCnt="0"/>
      <dgm:spPr/>
    </dgm:pt>
    <dgm:pt modelId="{73E7092E-984B-4BF7-83CF-8AE926A7F097}" type="pres">
      <dgm:prSet presAssocID="{84B2D4B8-EB9F-406C-987E-3DB540C204FC}" presName="sibTrans" presStyleLbl="sibTrans1D1" presStyleIdx="4" presStyleCnt="5"/>
      <dgm:spPr/>
    </dgm:pt>
  </dgm:ptLst>
  <dgm:cxnLst>
    <dgm:cxn modelId="{A2DB0B11-34FB-4E72-93D1-56F0F3308945}" type="presOf" srcId="{5D4EBF5F-8E0B-4E54-8E37-02364301D369}" destId="{AF1A93B0-D6CE-4388-A882-BA341CBD3E9C}" srcOrd="0" destOrd="0" presId="urn:microsoft.com/office/officeart/2005/8/layout/cycle5"/>
    <dgm:cxn modelId="{626E0915-C25B-422E-8195-A112C8C3EDB9}" type="presOf" srcId="{38073744-28CE-42C1-9F8B-82633C73298B}" destId="{D6978573-4066-4D63-916A-3ED0E43DB3E7}" srcOrd="0" destOrd="0" presId="urn:microsoft.com/office/officeart/2005/8/layout/cycle5"/>
    <dgm:cxn modelId="{6F685E41-9E6E-4549-9386-BC961A460EE8}" srcId="{38073744-28CE-42C1-9F8B-82633C73298B}" destId="{EA9AA54C-0584-40C2-9066-D605E61EF670}" srcOrd="1" destOrd="0" parTransId="{4BC9296B-F29B-4050-B23C-9EC7CD77A297}" sibTransId="{B0973BCC-31A6-483B-B8E7-4FC0A74ABACA}"/>
    <dgm:cxn modelId="{B3B21566-1A98-49AA-BD47-99E1733CAB6A}" type="presOf" srcId="{C8E79CDB-126A-405A-9E0A-8188828E4FE1}" destId="{8854560A-C1D4-4B74-8FE5-BBD9F07F41E4}" srcOrd="0" destOrd="0" presId="urn:microsoft.com/office/officeart/2005/8/layout/cycle5"/>
    <dgm:cxn modelId="{C84FB95A-9B25-4379-8F3F-9482CB3C0339}" type="presOf" srcId="{B0973BCC-31A6-483B-B8E7-4FC0A74ABACA}" destId="{917F359D-CAC2-4488-8811-FDFBFFF6A0BC}" srcOrd="0" destOrd="0" presId="urn:microsoft.com/office/officeart/2005/8/layout/cycle5"/>
    <dgm:cxn modelId="{A12C498E-F04A-4639-BD8D-80594327AB7D}" type="presOf" srcId="{EA9AA54C-0584-40C2-9066-D605E61EF670}" destId="{1026B4C6-7A75-4CEB-9DB6-60CAAF334B59}" srcOrd="0" destOrd="0" presId="urn:microsoft.com/office/officeart/2005/8/layout/cycle5"/>
    <dgm:cxn modelId="{C3F4838E-34C9-4450-A142-03B011692781}" srcId="{38073744-28CE-42C1-9F8B-82633C73298B}" destId="{6F299882-0AF5-4FC2-821E-B3D402F2BE55}" srcOrd="4" destOrd="0" parTransId="{F17ECB4C-D15B-4552-BFD4-5FB9741A1E90}" sibTransId="{84B2D4B8-EB9F-406C-987E-3DB540C204FC}"/>
    <dgm:cxn modelId="{683779A5-332A-4EC8-AA49-9B87957EB654}" type="presOf" srcId="{BB39C408-5899-4C1B-874C-B813E9D8996A}" destId="{90B35997-D328-4035-BCFE-F172802772BC}" srcOrd="0" destOrd="0" presId="urn:microsoft.com/office/officeart/2005/8/layout/cycle5"/>
    <dgm:cxn modelId="{3D91ADAE-C81F-480C-A47C-F977F328B5A6}" srcId="{38073744-28CE-42C1-9F8B-82633C73298B}" destId="{78ADE4DC-92F4-46BA-B292-5892AE75ECD4}" srcOrd="2" destOrd="0" parTransId="{A3298FB1-3436-47DC-9D41-2B2795C062BB}" sibTransId="{BF0D142F-00A8-4A84-BED1-7FC0E2B9205E}"/>
    <dgm:cxn modelId="{3F60BCAF-C489-43EB-AD25-445BF76E8202}" type="presOf" srcId="{BF0D142F-00A8-4A84-BED1-7FC0E2B9205E}" destId="{819AF279-8321-406E-8174-C11369805FCF}" srcOrd="0" destOrd="0" presId="urn:microsoft.com/office/officeart/2005/8/layout/cycle5"/>
    <dgm:cxn modelId="{D22255BA-2FFA-4F61-A3D7-CF29DEC65BCF}" type="presOf" srcId="{6F299882-0AF5-4FC2-821E-B3D402F2BE55}" destId="{9DF90CE7-79A4-4602-BBF3-BAEAEFFF81CB}" srcOrd="0" destOrd="0" presId="urn:microsoft.com/office/officeart/2005/8/layout/cycle5"/>
    <dgm:cxn modelId="{CCF109BF-474C-420F-95C9-D7405072A9E2}" srcId="{38073744-28CE-42C1-9F8B-82633C73298B}" destId="{DB7C947B-A628-4390-A41D-82D2654409B8}" srcOrd="3" destOrd="0" parTransId="{F6FEEE32-6197-4311-9A3A-F900E6241FD2}" sibTransId="{C8E79CDB-126A-405A-9E0A-8188828E4FE1}"/>
    <dgm:cxn modelId="{BAA511C9-5E99-4F0B-95A3-50B4575EDB1F}" type="presOf" srcId="{84B2D4B8-EB9F-406C-987E-3DB540C204FC}" destId="{73E7092E-984B-4BF7-83CF-8AE926A7F097}" srcOrd="0" destOrd="0" presId="urn:microsoft.com/office/officeart/2005/8/layout/cycle5"/>
    <dgm:cxn modelId="{2BF158DF-38D0-4B8B-940D-96E450EEF389}" srcId="{38073744-28CE-42C1-9F8B-82633C73298B}" destId="{BB39C408-5899-4C1B-874C-B813E9D8996A}" srcOrd="0" destOrd="0" parTransId="{485623DD-D1C1-4093-A86B-C7B9D6EC8FAF}" sibTransId="{5D4EBF5F-8E0B-4E54-8E37-02364301D369}"/>
    <dgm:cxn modelId="{0696A7E7-C9B8-4240-8103-AE1F075A07F8}" type="presOf" srcId="{DB7C947B-A628-4390-A41D-82D2654409B8}" destId="{B964FE02-ECDB-48B6-B5A8-4B37EE3197C5}" srcOrd="0" destOrd="0" presId="urn:microsoft.com/office/officeart/2005/8/layout/cycle5"/>
    <dgm:cxn modelId="{71D860FE-F2B7-4A13-BEF0-F3F3CFF7C0EF}" type="presOf" srcId="{78ADE4DC-92F4-46BA-B292-5892AE75ECD4}" destId="{9AA1EABA-0A16-425E-8B2E-7D914B800464}" srcOrd="0" destOrd="0" presId="urn:microsoft.com/office/officeart/2005/8/layout/cycle5"/>
    <dgm:cxn modelId="{1B1DD82D-FA2E-4023-9FE2-DAD15EFC67AA}" type="presParOf" srcId="{D6978573-4066-4D63-916A-3ED0E43DB3E7}" destId="{90B35997-D328-4035-BCFE-F172802772BC}" srcOrd="0" destOrd="0" presId="urn:microsoft.com/office/officeart/2005/8/layout/cycle5"/>
    <dgm:cxn modelId="{163CF476-43EE-410E-BA22-0870244BCE56}" type="presParOf" srcId="{D6978573-4066-4D63-916A-3ED0E43DB3E7}" destId="{DEBBC71C-EF48-42E9-99E5-584FDDE65708}" srcOrd="1" destOrd="0" presId="urn:microsoft.com/office/officeart/2005/8/layout/cycle5"/>
    <dgm:cxn modelId="{FD8B2F17-5719-442A-BDDE-7002A6605ABF}" type="presParOf" srcId="{D6978573-4066-4D63-916A-3ED0E43DB3E7}" destId="{AF1A93B0-D6CE-4388-A882-BA341CBD3E9C}" srcOrd="2" destOrd="0" presId="urn:microsoft.com/office/officeart/2005/8/layout/cycle5"/>
    <dgm:cxn modelId="{839FE7A2-FD3A-4BF1-B5E9-48198177E5B2}" type="presParOf" srcId="{D6978573-4066-4D63-916A-3ED0E43DB3E7}" destId="{1026B4C6-7A75-4CEB-9DB6-60CAAF334B59}" srcOrd="3" destOrd="0" presId="urn:microsoft.com/office/officeart/2005/8/layout/cycle5"/>
    <dgm:cxn modelId="{B0D70C64-9E62-435B-95A3-BA59C98C6DCE}" type="presParOf" srcId="{D6978573-4066-4D63-916A-3ED0E43DB3E7}" destId="{5ECEF75B-9D24-46E0-AC0E-4940CCEAB24A}" srcOrd="4" destOrd="0" presId="urn:microsoft.com/office/officeart/2005/8/layout/cycle5"/>
    <dgm:cxn modelId="{DEBF3FFE-7D75-4531-A31C-C1F38F926A24}" type="presParOf" srcId="{D6978573-4066-4D63-916A-3ED0E43DB3E7}" destId="{917F359D-CAC2-4488-8811-FDFBFFF6A0BC}" srcOrd="5" destOrd="0" presId="urn:microsoft.com/office/officeart/2005/8/layout/cycle5"/>
    <dgm:cxn modelId="{E54EB40A-3EFC-445A-A9AA-1F53E844354D}" type="presParOf" srcId="{D6978573-4066-4D63-916A-3ED0E43DB3E7}" destId="{9AA1EABA-0A16-425E-8B2E-7D914B800464}" srcOrd="6" destOrd="0" presId="urn:microsoft.com/office/officeart/2005/8/layout/cycle5"/>
    <dgm:cxn modelId="{A393661D-6392-4BFB-867B-24FF9F4C3D7B}" type="presParOf" srcId="{D6978573-4066-4D63-916A-3ED0E43DB3E7}" destId="{A7ED6474-E7C0-4C93-8B24-6FFB03192260}" srcOrd="7" destOrd="0" presId="urn:microsoft.com/office/officeart/2005/8/layout/cycle5"/>
    <dgm:cxn modelId="{A54CA601-D9D0-4F45-8225-779DE3D8560C}" type="presParOf" srcId="{D6978573-4066-4D63-916A-3ED0E43DB3E7}" destId="{819AF279-8321-406E-8174-C11369805FCF}" srcOrd="8" destOrd="0" presId="urn:microsoft.com/office/officeart/2005/8/layout/cycle5"/>
    <dgm:cxn modelId="{AA493752-9F08-4707-8F08-CF5919FB3EE6}" type="presParOf" srcId="{D6978573-4066-4D63-916A-3ED0E43DB3E7}" destId="{B964FE02-ECDB-48B6-B5A8-4B37EE3197C5}" srcOrd="9" destOrd="0" presId="urn:microsoft.com/office/officeart/2005/8/layout/cycle5"/>
    <dgm:cxn modelId="{6DF9B13B-F22A-485A-95DB-452964A0F738}" type="presParOf" srcId="{D6978573-4066-4D63-916A-3ED0E43DB3E7}" destId="{EA22B96E-6507-4B2C-B64C-E52158559FDB}" srcOrd="10" destOrd="0" presId="urn:microsoft.com/office/officeart/2005/8/layout/cycle5"/>
    <dgm:cxn modelId="{C36F1B1F-CB58-4079-8AA6-61BE9367A12C}" type="presParOf" srcId="{D6978573-4066-4D63-916A-3ED0E43DB3E7}" destId="{8854560A-C1D4-4B74-8FE5-BBD9F07F41E4}" srcOrd="11" destOrd="0" presId="urn:microsoft.com/office/officeart/2005/8/layout/cycle5"/>
    <dgm:cxn modelId="{5D07EE08-F89A-417C-8893-BFDAE5B453A8}" type="presParOf" srcId="{D6978573-4066-4D63-916A-3ED0E43DB3E7}" destId="{9DF90CE7-79A4-4602-BBF3-BAEAEFFF81CB}" srcOrd="12" destOrd="0" presId="urn:microsoft.com/office/officeart/2005/8/layout/cycle5"/>
    <dgm:cxn modelId="{38560654-C996-4090-A133-8C583A36E843}" type="presParOf" srcId="{D6978573-4066-4D63-916A-3ED0E43DB3E7}" destId="{DF2B30B5-D608-4372-A6BD-2EF1C88DA06B}" srcOrd="13" destOrd="0" presId="urn:microsoft.com/office/officeart/2005/8/layout/cycle5"/>
    <dgm:cxn modelId="{C8179B5C-202B-43AB-8A64-DB4CD4B9F414}" type="presParOf" srcId="{D6978573-4066-4D63-916A-3ED0E43DB3E7}" destId="{73E7092E-984B-4BF7-83CF-8AE926A7F097}"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073744-28CE-42C1-9F8B-82633C7329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nl-NL"/>
        </a:p>
      </dgm:t>
    </dgm:pt>
    <dgm:pt modelId="{BB39C408-5899-4C1B-874C-B813E9D8996A}">
      <dgm:prSet phldrT="[Tekst]"/>
      <dgm:spPr>
        <a:solidFill>
          <a:srgbClr val="006600"/>
        </a:solidFill>
      </dgm:spPr>
      <dgm:t>
        <a:bodyPr/>
        <a:lstStyle/>
        <a:p>
          <a:r>
            <a:rPr lang="en-GB" b="1" dirty="0">
              <a:latin typeface="Garamond" panose="02020404030301010803" pitchFamily="18" charset="0"/>
            </a:rPr>
            <a:t>Mission</a:t>
          </a:r>
          <a:endParaRPr lang="nl-NL" b="1" dirty="0">
            <a:latin typeface="Garamond" panose="02020404030301010803" pitchFamily="18" charset="0"/>
          </a:endParaRPr>
        </a:p>
      </dgm:t>
    </dgm:pt>
    <dgm:pt modelId="{485623DD-D1C1-4093-A86B-C7B9D6EC8FAF}" type="parTrans" cxnId="{2BF158DF-38D0-4B8B-940D-96E450EEF389}">
      <dgm:prSet/>
      <dgm:spPr/>
      <dgm:t>
        <a:bodyPr/>
        <a:lstStyle/>
        <a:p>
          <a:endParaRPr lang="nl-NL" b="1">
            <a:latin typeface="Garamond" panose="02020404030301010803" pitchFamily="18" charset="0"/>
          </a:endParaRPr>
        </a:p>
      </dgm:t>
    </dgm:pt>
    <dgm:pt modelId="{5D4EBF5F-8E0B-4E54-8E37-02364301D369}" type="sibTrans" cxnId="{2BF158DF-38D0-4B8B-940D-96E450EEF389}">
      <dgm:prSet/>
      <dgm:spPr>
        <a:solidFill>
          <a:schemeClr val="accent2"/>
        </a:solidFill>
        <a:ln w="38100">
          <a:solidFill>
            <a:srgbClr val="006600"/>
          </a:solidFill>
        </a:ln>
      </dgm:spPr>
      <dgm:t>
        <a:bodyPr/>
        <a:lstStyle/>
        <a:p>
          <a:endParaRPr lang="nl-NL" b="1">
            <a:latin typeface="Garamond" panose="02020404030301010803" pitchFamily="18" charset="0"/>
          </a:endParaRPr>
        </a:p>
      </dgm:t>
    </dgm:pt>
    <dgm:pt modelId="{EA9AA54C-0584-40C2-9066-D605E61EF670}">
      <dgm:prSet phldrT="[Tekst]"/>
      <dgm:spPr>
        <a:solidFill>
          <a:schemeClr val="tx1">
            <a:lumMod val="85000"/>
            <a:lumOff val="15000"/>
          </a:schemeClr>
        </a:solidFill>
      </dgm:spPr>
      <dgm:t>
        <a:bodyPr/>
        <a:lstStyle/>
        <a:p>
          <a:r>
            <a:rPr lang="en-GB" b="1" dirty="0">
              <a:latin typeface="Garamond" panose="02020404030301010803" pitchFamily="18" charset="0"/>
            </a:rPr>
            <a:t>Strategy</a:t>
          </a:r>
          <a:endParaRPr lang="nl-NL" b="1" dirty="0">
            <a:latin typeface="Garamond" panose="02020404030301010803" pitchFamily="18" charset="0"/>
          </a:endParaRPr>
        </a:p>
      </dgm:t>
    </dgm:pt>
    <dgm:pt modelId="{4BC9296B-F29B-4050-B23C-9EC7CD77A297}" type="parTrans" cxnId="{6F685E41-9E6E-4549-9386-BC961A460EE8}">
      <dgm:prSet/>
      <dgm:spPr/>
      <dgm:t>
        <a:bodyPr/>
        <a:lstStyle/>
        <a:p>
          <a:endParaRPr lang="nl-NL" b="1">
            <a:latin typeface="Garamond" panose="02020404030301010803" pitchFamily="18" charset="0"/>
          </a:endParaRPr>
        </a:p>
      </dgm:t>
    </dgm:pt>
    <dgm:pt modelId="{B0973BCC-31A6-483B-B8E7-4FC0A74ABACA}" type="sibTrans" cxnId="{6F685E41-9E6E-4549-9386-BC961A460EE8}">
      <dgm:prSet/>
      <dgm:spPr>
        <a:ln w="38100">
          <a:solidFill>
            <a:schemeClr val="tx1">
              <a:lumMod val="85000"/>
              <a:lumOff val="15000"/>
            </a:schemeClr>
          </a:solidFill>
        </a:ln>
      </dgm:spPr>
      <dgm:t>
        <a:bodyPr/>
        <a:lstStyle/>
        <a:p>
          <a:endParaRPr lang="nl-NL" b="1">
            <a:latin typeface="Garamond" panose="02020404030301010803" pitchFamily="18" charset="0"/>
          </a:endParaRPr>
        </a:p>
      </dgm:t>
    </dgm:pt>
    <dgm:pt modelId="{78ADE4DC-92F4-46BA-B292-5892AE75ECD4}">
      <dgm:prSet phldrT="[Tekst]"/>
      <dgm:spPr>
        <a:solidFill>
          <a:srgbClr val="820000"/>
        </a:solidFill>
      </dgm:spPr>
      <dgm:t>
        <a:bodyPr/>
        <a:lstStyle/>
        <a:p>
          <a:r>
            <a:rPr lang="en-GB" b="1" dirty="0">
              <a:latin typeface="Garamond" panose="02020404030301010803" pitchFamily="18" charset="0"/>
            </a:rPr>
            <a:t>Implementation</a:t>
          </a:r>
          <a:endParaRPr lang="nl-NL" b="1" dirty="0">
            <a:latin typeface="Garamond" panose="02020404030301010803" pitchFamily="18" charset="0"/>
          </a:endParaRPr>
        </a:p>
      </dgm:t>
    </dgm:pt>
    <dgm:pt modelId="{A3298FB1-3436-47DC-9D41-2B2795C062BB}" type="parTrans" cxnId="{3D91ADAE-C81F-480C-A47C-F977F328B5A6}">
      <dgm:prSet/>
      <dgm:spPr/>
      <dgm:t>
        <a:bodyPr/>
        <a:lstStyle/>
        <a:p>
          <a:endParaRPr lang="nl-NL" b="1">
            <a:latin typeface="Garamond" panose="02020404030301010803" pitchFamily="18" charset="0"/>
          </a:endParaRPr>
        </a:p>
      </dgm:t>
    </dgm:pt>
    <dgm:pt modelId="{BF0D142F-00A8-4A84-BED1-7FC0E2B9205E}" type="sibTrans" cxnId="{3D91ADAE-C81F-480C-A47C-F977F328B5A6}">
      <dgm:prSet/>
      <dgm:spPr>
        <a:ln w="38100">
          <a:solidFill>
            <a:srgbClr val="820000"/>
          </a:solidFill>
        </a:ln>
      </dgm:spPr>
      <dgm:t>
        <a:bodyPr/>
        <a:lstStyle/>
        <a:p>
          <a:endParaRPr lang="nl-NL" b="1">
            <a:latin typeface="Garamond" panose="02020404030301010803" pitchFamily="18" charset="0"/>
          </a:endParaRPr>
        </a:p>
      </dgm:t>
    </dgm:pt>
    <dgm:pt modelId="{6F299882-0AF5-4FC2-821E-B3D402F2BE55}">
      <dgm:prSet phldrT="[Tekst]"/>
      <dgm:spPr>
        <a:solidFill>
          <a:srgbClr val="002060"/>
        </a:solidFill>
      </dgm:spPr>
      <dgm:t>
        <a:bodyPr/>
        <a:lstStyle/>
        <a:p>
          <a:r>
            <a:rPr lang="en-GB" b="1" dirty="0">
              <a:latin typeface="Garamond" panose="02020404030301010803" pitchFamily="18" charset="0"/>
            </a:rPr>
            <a:t>Evaluation</a:t>
          </a:r>
          <a:endParaRPr lang="nl-NL" b="1" dirty="0">
            <a:latin typeface="Garamond" panose="02020404030301010803" pitchFamily="18" charset="0"/>
          </a:endParaRPr>
        </a:p>
      </dgm:t>
    </dgm:pt>
    <dgm:pt modelId="{F17ECB4C-D15B-4552-BFD4-5FB9741A1E90}" type="parTrans" cxnId="{C3F4838E-34C9-4450-A142-03B011692781}">
      <dgm:prSet/>
      <dgm:spPr/>
      <dgm:t>
        <a:bodyPr/>
        <a:lstStyle/>
        <a:p>
          <a:endParaRPr lang="nl-NL" b="1">
            <a:latin typeface="Garamond" panose="02020404030301010803" pitchFamily="18" charset="0"/>
          </a:endParaRPr>
        </a:p>
      </dgm:t>
    </dgm:pt>
    <dgm:pt modelId="{84B2D4B8-EB9F-406C-987E-3DB540C204FC}" type="sibTrans" cxnId="{C3F4838E-34C9-4450-A142-03B011692781}">
      <dgm:prSet/>
      <dgm:spPr>
        <a:ln w="38100">
          <a:solidFill>
            <a:srgbClr val="002060"/>
          </a:solidFill>
        </a:ln>
      </dgm:spPr>
      <dgm:t>
        <a:bodyPr/>
        <a:lstStyle/>
        <a:p>
          <a:endParaRPr lang="nl-NL" b="1">
            <a:latin typeface="Garamond" panose="02020404030301010803" pitchFamily="18" charset="0"/>
          </a:endParaRPr>
        </a:p>
      </dgm:t>
    </dgm:pt>
    <dgm:pt modelId="{DB7C947B-A628-4390-A41D-82D2654409B8}">
      <dgm:prSet phldrT="[Tekst]"/>
      <dgm:spPr>
        <a:solidFill>
          <a:srgbClr val="7030A0"/>
        </a:solidFill>
      </dgm:spPr>
      <dgm:t>
        <a:bodyPr/>
        <a:lstStyle/>
        <a:p>
          <a:r>
            <a:rPr lang="nl-NL" b="1" dirty="0" err="1">
              <a:latin typeface="Garamond" panose="02020404030301010803" pitchFamily="18" charset="0"/>
            </a:rPr>
            <a:t>Execution</a:t>
          </a:r>
          <a:endParaRPr lang="nl-NL" b="1" dirty="0">
            <a:latin typeface="Garamond" panose="02020404030301010803" pitchFamily="18" charset="0"/>
          </a:endParaRPr>
        </a:p>
      </dgm:t>
    </dgm:pt>
    <dgm:pt modelId="{F6FEEE32-6197-4311-9A3A-F900E6241FD2}" type="parTrans" cxnId="{CCF109BF-474C-420F-95C9-D7405072A9E2}">
      <dgm:prSet/>
      <dgm:spPr/>
      <dgm:t>
        <a:bodyPr/>
        <a:lstStyle/>
        <a:p>
          <a:endParaRPr lang="nl-NL" b="1">
            <a:latin typeface="Garamond" panose="02020404030301010803" pitchFamily="18" charset="0"/>
          </a:endParaRPr>
        </a:p>
      </dgm:t>
    </dgm:pt>
    <dgm:pt modelId="{C8E79CDB-126A-405A-9E0A-8188828E4FE1}" type="sibTrans" cxnId="{CCF109BF-474C-420F-95C9-D7405072A9E2}">
      <dgm:prSet/>
      <dgm:spPr>
        <a:solidFill>
          <a:srgbClr val="7030A0"/>
        </a:solidFill>
        <a:ln w="28575">
          <a:solidFill>
            <a:srgbClr val="7030A0"/>
          </a:solidFill>
        </a:ln>
      </dgm:spPr>
      <dgm:t>
        <a:bodyPr/>
        <a:lstStyle/>
        <a:p>
          <a:endParaRPr lang="nl-NL" b="1">
            <a:latin typeface="Garamond" panose="02020404030301010803" pitchFamily="18" charset="0"/>
          </a:endParaRPr>
        </a:p>
      </dgm:t>
    </dgm:pt>
    <dgm:pt modelId="{D6978573-4066-4D63-916A-3ED0E43DB3E7}" type="pres">
      <dgm:prSet presAssocID="{38073744-28CE-42C1-9F8B-82633C73298B}" presName="cycle" presStyleCnt="0">
        <dgm:presLayoutVars>
          <dgm:dir/>
          <dgm:resizeHandles val="exact"/>
        </dgm:presLayoutVars>
      </dgm:prSet>
      <dgm:spPr/>
    </dgm:pt>
    <dgm:pt modelId="{90B35997-D328-4035-BCFE-F172802772BC}" type="pres">
      <dgm:prSet presAssocID="{BB39C408-5899-4C1B-874C-B813E9D8996A}" presName="node" presStyleLbl="node1" presStyleIdx="0" presStyleCnt="5" custScaleX="123594">
        <dgm:presLayoutVars>
          <dgm:bulletEnabled val="1"/>
        </dgm:presLayoutVars>
      </dgm:prSet>
      <dgm:spPr>
        <a:prstGeom prst="roundRect">
          <a:avLst/>
        </a:prstGeom>
      </dgm:spPr>
    </dgm:pt>
    <dgm:pt modelId="{DEBBC71C-EF48-42E9-99E5-584FDDE65708}" type="pres">
      <dgm:prSet presAssocID="{BB39C408-5899-4C1B-874C-B813E9D8996A}" presName="spNode" presStyleCnt="0"/>
      <dgm:spPr/>
    </dgm:pt>
    <dgm:pt modelId="{AF1A93B0-D6CE-4388-A882-BA341CBD3E9C}" type="pres">
      <dgm:prSet presAssocID="{5D4EBF5F-8E0B-4E54-8E37-02364301D369}" presName="sibTrans" presStyleLbl="sibTrans1D1" presStyleIdx="0" presStyleCnt="5"/>
      <dgm:spPr/>
    </dgm:pt>
    <dgm:pt modelId="{1026B4C6-7A75-4CEB-9DB6-60CAAF334B59}" type="pres">
      <dgm:prSet presAssocID="{EA9AA54C-0584-40C2-9066-D605E61EF670}" presName="node" presStyleLbl="node1" presStyleIdx="1" presStyleCnt="5" custScaleX="123594" custRadScaleRad="101316" custRadScaleInc="3933">
        <dgm:presLayoutVars>
          <dgm:bulletEnabled val="1"/>
        </dgm:presLayoutVars>
      </dgm:prSet>
      <dgm:spPr/>
    </dgm:pt>
    <dgm:pt modelId="{5ECEF75B-9D24-46E0-AC0E-4940CCEAB24A}" type="pres">
      <dgm:prSet presAssocID="{EA9AA54C-0584-40C2-9066-D605E61EF670}" presName="spNode" presStyleCnt="0"/>
      <dgm:spPr/>
    </dgm:pt>
    <dgm:pt modelId="{917F359D-CAC2-4488-8811-FDFBFFF6A0BC}" type="pres">
      <dgm:prSet presAssocID="{B0973BCC-31A6-483B-B8E7-4FC0A74ABACA}" presName="sibTrans" presStyleLbl="sibTrans1D1" presStyleIdx="1" presStyleCnt="5"/>
      <dgm:spPr/>
    </dgm:pt>
    <dgm:pt modelId="{9AA1EABA-0A16-425E-8B2E-7D914B800464}" type="pres">
      <dgm:prSet presAssocID="{78ADE4DC-92F4-46BA-B292-5892AE75ECD4}" presName="node" presStyleLbl="node1" presStyleIdx="2" presStyleCnt="5" custScaleX="123594">
        <dgm:presLayoutVars>
          <dgm:bulletEnabled val="1"/>
        </dgm:presLayoutVars>
      </dgm:prSet>
      <dgm:spPr/>
    </dgm:pt>
    <dgm:pt modelId="{A7ED6474-E7C0-4C93-8B24-6FFB03192260}" type="pres">
      <dgm:prSet presAssocID="{78ADE4DC-92F4-46BA-B292-5892AE75ECD4}" presName="spNode" presStyleCnt="0"/>
      <dgm:spPr/>
    </dgm:pt>
    <dgm:pt modelId="{819AF279-8321-406E-8174-C11369805FCF}" type="pres">
      <dgm:prSet presAssocID="{BF0D142F-00A8-4A84-BED1-7FC0E2B9205E}" presName="sibTrans" presStyleLbl="sibTrans1D1" presStyleIdx="2" presStyleCnt="5"/>
      <dgm:spPr/>
    </dgm:pt>
    <dgm:pt modelId="{B964FE02-ECDB-48B6-B5A8-4B37EE3197C5}" type="pres">
      <dgm:prSet presAssocID="{DB7C947B-A628-4390-A41D-82D2654409B8}" presName="node" presStyleLbl="node1" presStyleIdx="3" presStyleCnt="5">
        <dgm:presLayoutVars>
          <dgm:bulletEnabled val="1"/>
        </dgm:presLayoutVars>
      </dgm:prSet>
      <dgm:spPr/>
    </dgm:pt>
    <dgm:pt modelId="{EA22B96E-6507-4B2C-B64C-E52158559FDB}" type="pres">
      <dgm:prSet presAssocID="{DB7C947B-A628-4390-A41D-82D2654409B8}" presName="spNode" presStyleCnt="0"/>
      <dgm:spPr/>
    </dgm:pt>
    <dgm:pt modelId="{8854560A-C1D4-4B74-8FE5-BBD9F07F41E4}" type="pres">
      <dgm:prSet presAssocID="{C8E79CDB-126A-405A-9E0A-8188828E4FE1}" presName="sibTrans" presStyleLbl="sibTrans1D1" presStyleIdx="3" presStyleCnt="5"/>
      <dgm:spPr/>
    </dgm:pt>
    <dgm:pt modelId="{9DF90CE7-79A4-4602-BBF3-BAEAEFFF81CB}" type="pres">
      <dgm:prSet presAssocID="{6F299882-0AF5-4FC2-821E-B3D402F2BE55}" presName="node" presStyleLbl="node1" presStyleIdx="4" presStyleCnt="5" custScaleX="123594" custRadScaleRad="100022" custRadScaleInc="-3984">
        <dgm:presLayoutVars>
          <dgm:bulletEnabled val="1"/>
        </dgm:presLayoutVars>
      </dgm:prSet>
      <dgm:spPr/>
    </dgm:pt>
    <dgm:pt modelId="{DF2B30B5-D608-4372-A6BD-2EF1C88DA06B}" type="pres">
      <dgm:prSet presAssocID="{6F299882-0AF5-4FC2-821E-B3D402F2BE55}" presName="spNode" presStyleCnt="0"/>
      <dgm:spPr/>
    </dgm:pt>
    <dgm:pt modelId="{73E7092E-984B-4BF7-83CF-8AE926A7F097}" type="pres">
      <dgm:prSet presAssocID="{84B2D4B8-EB9F-406C-987E-3DB540C204FC}" presName="sibTrans" presStyleLbl="sibTrans1D1" presStyleIdx="4" presStyleCnt="5"/>
      <dgm:spPr/>
    </dgm:pt>
  </dgm:ptLst>
  <dgm:cxnLst>
    <dgm:cxn modelId="{A2DB0B11-34FB-4E72-93D1-56F0F3308945}" type="presOf" srcId="{5D4EBF5F-8E0B-4E54-8E37-02364301D369}" destId="{AF1A93B0-D6CE-4388-A882-BA341CBD3E9C}" srcOrd="0" destOrd="0" presId="urn:microsoft.com/office/officeart/2005/8/layout/cycle5"/>
    <dgm:cxn modelId="{626E0915-C25B-422E-8195-A112C8C3EDB9}" type="presOf" srcId="{38073744-28CE-42C1-9F8B-82633C73298B}" destId="{D6978573-4066-4D63-916A-3ED0E43DB3E7}" srcOrd="0" destOrd="0" presId="urn:microsoft.com/office/officeart/2005/8/layout/cycle5"/>
    <dgm:cxn modelId="{6F685E41-9E6E-4549-9386-BC961A460EE8}" srcId="{38073744-28CE-42C1-9F8B-82633C73298B}" destId="{EA9AA54C-0584-40C2-9066-D605E61EF670}" srcOrd="1" destOrd="0" parTransId="{4BC9296B-F29B-4050-B23C-9EC7CD77A297}" sibTransId="{B0973BCC-31A6-483B-B8E7-4FC0A74ABACA}"/>
    <dgm:cxn modelId="{B3B21566-1A98-49AA-BD47-99E1733CAB6A}" type="presOf" srcId="{C8E79CDB-126A-405A-9E0A-8188828E4FE1}" destId="{8854560A-C1D4-4B74-8FE5-BBD9F07F41E4}" srcOrd="0" destOrd="0" presId="urn:microsoft.com/office/officeart/2005/8/layout/cycle5"/>
    <dgm:cxn modelId="{C84FB95A-9B25-4379-8F3F-9482CB3C0339}" type="presOf" srcId="{B0973BCC-31A6-483B-B8E7-4FC0A74ABACA}" destId="{917F359D-CAC2-4488-8811-FDFBFFF6A0BC}" srcOrd="0" destOrd="0" presId="urn:microsoft.com/office/officeart/2005/8/layout/cycle5"/>
    <dgm:cxn modelId="{A12C498E-F04A-4639-BD8D-80594327AB7D}" type="presOf" srcId="{EA9AA54C-0584-40C2-9066-D605E61EF670}" destId="{1026B4C6-7A75-4CEB-9DB6-60CAAF334B59}" srcOrd="0" destOrd="0" presId="urn:microsoft.com/office/officeart/2005/8/layout/cycle5"/>
    <dgm:cxn modelId="{C3F4838E-34C9-4450-A142-03B011692781}" srcId="{38073744-28CE-42C1-9F8B-82633C73298B}" destId="{6F299882-0AF5-4FC2-821E-B3D402F2BE55}" srcOrd="4" destOrd="0" parTransId="{F17ECB4C-D15B-4552-BFD4-5FB9741A1E90}" sibTransId="{84B2D4B8-EB9F-406C-987E-3DB540C204FC}"/>
    <dgm:cxn modelId="{683779A5-332A-4EC8-AA49-9B87957EB654}" type="presOf" srcId="{BB39C408-5899-4C1B-874C-B813E9D8996A}" destId="{90B35997-D328-4035-BCFE-F172802772BC}" srcOrd="0" destOrd="0" presId="urn:microsoft.com/office/officeart/2005/8/layout/cycle5"/>
    <dgm:cxn modelId="{3D91ADAE-C81F-480C-A47C-F977F328B5A6}" srcId="{38073744-28CE-42C1-9F8B-82633C73298B}" destId="{78ADE4DC-92F4-46BA-B292-5892AE75ECD4}" srcOrd="2" destOrd="0" parTransId="{A3298FB1-3436-47DC-9D41-2B2795C062BB}" sibTransId="{BF0D142F-00A8-4A84-BED1-7FC0E2B9205E}"/>
    <dgm:cxn modelId="{3F60BCAF-C489-43EB-AD25-445BF76E8202}" type="presOf" srcId="{BF0D142F-00A8-4A84-BED1-7FC0E2B9205E}" destId="{819AF279-8321-406E-8174-C11369805FCF}" srcOrd="0" destOrd="0" presId="urn:microsoft.com/office/officeart/2005/8/layout/cycle5"/>
    <dgm:cxn modelId="{D22255BA-2FFA-4F61-A3D7-CF29DEC65BCF}" type="presOf" srcId="{6F299882-0AF5-4FC2-821E-B3D402F2BE55}" destId="{9DF90CE7-79A4-4602-BBF3-BAEAEFFF81CB}" srcOrd="0" destOrd="0" presId="urn:microsoft.com/office/officeart/2005/8/layout/cycle5"/>
    <dgm:cxn modelId="{CCF109BF-474C-420F-95C9-D7405072A9E2}" srcId="{38073744-28CE-42C1-9F8B-82633C73298B}" destId="{DB7C947B-A628-4390-A41D-82D2654409B8}" srcOrd="3" destOrd="0" parTransId="{F6FEEE32-6197-4311-9A3A-F900E6241FD2}" sibTransId="{C8E79CDB-126A-405A-9E0A-8188828E4FE1}"/>
    <dgm:cxn modelId="{BAA511C9-5E99-4F0B-95A3-50B4575EDB1F}" type="presOf" srcId="{84B2D4B8-EB9F-406C-987E-3DB540C204FC}" destId="{73E7092E-984B-4BF7-83CF-8AE926A7F097}" srcOrd="0" destOrd="0" presId="urn:microsoft.com/office/officeart/2005/8/layout/cycle5"/>
    <dgm:cxn modelId="{2BF158DF-38D0-4B8B-940D-96E450EEF389}" srcId="{38073744-28CE-42C1-9F8B-82633C73298B}" destId="{BB39C408-5899-4C1B-874C-B813E9D8996A}" srcOrd="0" destOrd="0" parTransId="{485623DD-D1C1-4093-A86B-C7B9D6EC8FAF}" sibTransId="{5D4EBF5F-8E0B-4E54-8E37-02364301D369}"/>
    <dgm:cxn modelId="{0696A7E7-C9B8-4240-8103-AE1F075A07F8}" type="presOf" srcId="{DB7C947B-A628-4390-A41D-82D2654409B8}" destId="{B964FE02-ECDB-48B6-B5A8-4B37EE3197C5}" srcOrd="0" destOrd="0" presId="urn:microsoft.com/office/officeart/2005/8/layout/cycle5"/>
    <dgm:cxn modelId="{71D860FE-F2B7-4A13-BEF0-F3F3CFF7C0EF}" type="presOf" srcId="{78ADE4DC-92F4-46BA-B292-5892AE75ECD4}" destId="{9AA1EABA-0A16-425E-8B2E-7D914B800464}" srcOrd="0" destOrd="0" presId="urn:microsoft.com/office/officeart/2005/8/layout/cycle5"/>
    <dgm:cxn modelId="{1B1DD82D-FA2E-4023-9FE2-DAD15EFC67AA}" type="presParOf" srcId="{D6978573-4066-4D63-916A-3ED0E43DB3E7}" destId="{90B35997-D328-4035-BCFE-F172802772BC}" srcOrd="0" destOrd="0" presId="urn:microsoft.com/office/officeart/2005/8/layout/cycle5"/>
    <dgm:cxn modelId="{163CF476-43EE-410E-BA22-0870244BCE56}" type="presParOf" srcId="{D6978573-4066-4D63-916A-3ED0E43DB3E7}" destId="{DEBBC71C-EF48-42E9-99E5-584FDDE65708}" srcOrd="1" destOrd="0" presId="urn:microsoft.com/office/officeart/2005/8/layout/cycle5"/>
    <dgm:cxn modelId="{FD8B2F17-5719-442A-BDDE-7002A6605ABF}" type="presParOf" srcId="{D6978573-4066-4D63-916A-3ED0E43DB3E7}" destId="{AF1A93B0-D6CE-4388-A882-BA341CBD3E9C}" srcOrd="2" destOrd="0" presId="urn:microsoft.com/office/officeart/2005/8/layout/cycle5"/>
    <dgm:cxn modelId="{839FE7A2-FD3A-4BF1-B5E9-48198177E5B2}" type="presParOf" srcId="{D6978573-4066-4D63-916A-3ED0E43DB3E7}" destId="{1026B4C6-7A75-4CEB-9DB6-60CAAF334B59}" srcOrd="3" destOrd="0" presId="urn:microsoft.com/office/officeart/2005/8/layout/cycle5"/>
    <dgm:cxn modelId="{B0D70C64-9E62-435B-95A3-BA59C98C6DCE}" type="presParOf" srcId="{D6978573-4066-4D63-916A-3ED0E43DB3E7}" destId="{5ECEF75B-9D24-46E0-AC0E-4940CCEAB24A}" srcOrd="4" destOrd="0" presId="urn:microsoft.com/office/officeart/2005/8/layout/cycle5"/>
    <dgm:cxn modelId="{DEBF3FFE-7D75-4531-A31C-C1F38F926A24}" type="presParOf" srcId="{D6978573-4066-4D63-916A-3ED0E43DB3E7}" destId="{917F359D-CAC2-4488-8811-FDFBFFF6A0BC}" srcOrd="5" destOrd="0" presId="urn:microsoft.com/office/officeart/2005/8/layout/cycle5"/>
    <dgm:cxn modelId="{E54EB40A-3EFC-445A-A9AA-1F53E844354D}" type="presParOf" srcId="{D6978573-4066-4D63-916A-3ED0E43DB3E7}" destId="{9AA1EABA-0A16-425E-8B2E-7D914B800464}" srcOrd="6" destOrd="0" presId="urn:microsoft.com/office/officeart/2005/8/layout/cycle5"/>
    <dgm:cxn modelId="{A393661D-6392-4BFB-867B-24FF9F4C3D7B}" type="presParOf" srcId="{D6978573-4066-4D63-916A-3ED0E43DB3E7}" destId="{A7ED6474-E7C0-4C93-8B24-6FFB03192260}" srcOrd="7" destOrd="0" presId="urn:microsoft.com/office/officeart/2005/8/layout/cycle5"/>
    <dgm:cxn modelId="{A54CA601-D9D0-4F45-8225-779DE3D8560C}" type="presParOf" srcId="{D6978573-4066-4D63-916A-3ED0E43DB3E7}" destId="{819AF279-8321-406E-8174-C11369805FCF}" srcOrd="8" destOrd="0" presId="urn:microsoft.com/office/officeart/2005/8/layout/cycle5"/>
    <dgm:cxn modelId="{AA493752-9F08-4707-8F08-CF5919FB3EE6}" type="presParOf" srcId="{D6978573-4066-4D63-916A-3ED0E43DB3E7}" destId="{B964FE02-ECDB-48B6-B5A8-4B37EE3197C5}" srcOrd="9" destOrd="0" presId="urn:microsoft.com/office/officeart/2005/8/layout/cycle5"/>
    <dgm:cxn modelId="{6DF9B13B-F22A-485A-95DB-452964A0F738}" type="presParOf" srcId="{D6978573-4066-4D63-916A-3ED0E43DB3E7}" destId="{EA22B96E-6507-4B2C-B64C-E52158559FDB}" srcOrd="10" destOrd="0" presId="urn:microsoft.com/office/officeart/2005/8/layout/cycle5"/>
    <dgm:cxn modelId="{C36F1B1F-CB58-4079-8AA6-61BE9367A12C}" type="presParOf" srcId="{D6978573-4066-4D63-916A-3ED0E43DB3E7}" destId="{8854560A-C1D4-4B74-8FE5-BBD9F07F41E4}" srcOrd="11" destOrd="0" presId="urn:microsoft.com/office/officeart/2005/8/layout/cycle5"/>
    <dgm:cxn modelId="{5D07EE08-F89A-417C-8893-BFDAE5B453A8}" type="presParOf" srcId="{D6978573-4066-4D63-916A-3ED0E43DB3E7}" destId="{9DF90CE7-79A4-4602-BBF3-BAEAEFFF81CB}" srcOrd="12" destOrd="0" presId="urn:microsoft.com/office/officeart/2005/8/layout/cycle5"/>
    <dgm:cxn modelId="{38560654-C996-4090-A133-8C583A36E843}" type="presParOf" srcId="{D6978573-4066-4D63-916A-3ED0E43DB3E7}" destId="{DF2B30B5-D608-4372-A6BD-2EF1C88DA06B}" srcOrd="13" destOrd="0" presId="urn:microsoft.com/office/officeart/2005/8/layout/cycle5"/>
    <dgm:cxn modelId="{C8179B5C-202B-43AB-8A64-DB4CD4B9F414}" type="presParOf" srcId="{D6978573-4066-4D63-916A-3ED0E43DB3E7}" destId="{73E7092E-984B-4BF7-83CF-8AE926A7F097}"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073744-28CE-42C1-9F8B-82633C7329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nl-NL"/>
        </a:p>
      </dgm:t>
    </dgm:pt>
    <dgm:pt modelId="{BB39C408-5899-4C1B-874C-B813E9D8996A}">
      <dgm:prSet phldrT="[Tekst]"/>
      <dgm:spPr>
        <a:solidFill>
          <a:srgbClr val="006600"/>
        </a:solidFill>
      </dgm:spPr>
      <dgm:t>
        <a:bodyPr/>
        <a:lstStyle/>
        <a:p>
          <a:r>
            <a:rPr lang="en-GB" b="1" dirty="0">
              <a:latin typeface="Garamond" panose="02020404030301010803" pitchFamily="18" charset="0"/>
            </a:rPr>
            <a:t>Mission</a:t>
          </a:r>
          <a:endParaRPr lang="nl-NL" b="1" dirty="0">
            <a:latin typeface="Garamond" panose="02020404030301010803" pitchFamily="18" charset="0"/>
          </a:endParaRPr>
        </a:p>
      </dgm:t>
    </dgm:pt>
    <dgm:pt modelId="{485623DD-D1C1-4093-A86B-C7B9D6EC8FAF}" type="parTrans" cxnId="{2BF158DF-38D0-4B8B-940D-96E450EEF389}">
      <dgm:prSet/>
      <dgm:spPr/>
      <dgm:t>
        <a:bodyPr/>
        <a:lstStyle/>
        <a:p>
          <a:endParaRPr lang="nl-NL" b="1">
            <a:latin typeface="Garamond" panose="02020404030301010803" pitchFamily="18" charset="0"/>
          </a:endParaRPr>
        </a:p>
      </dgm:t>
    </dgm:pt>
    <dgm:pt modelId="{5D4EBF5F-8E0B-4E54-8E37-02364301D369}" type="sibTrans" cxnId="{2BF158DF-38D0-4B8B-940D-96E450EEF389}">
      <dgm:prSet/>
      <dgm:spPr>
        <a:solidFill>
          <a:schemeClr val="accent2"/>
        </a:solidFill>
        <a:ln w="38100">
          <a:solidFill>
            <a:srgbClr val="006600"/>
          </a:solidFill>
        </a:ln>
      </dgm:spPr>
      <dgm:t>
        <a:bodyPr/>
        <a:lstStyle/>
        <a:p>
          <a:endParaRPr lang="nl-NL" b="1">
            <a:latin typeface="Garamond" panose="02020404030301010803" pitchFamily="18" charset="0"/>
          </a:endParaRPr>
        </a:p>
      </dgm:t>
    </dgm:pt>
    <dgm:pt modelId="{EA9AA54C-0584-40C2-9066-D605E61EF670}">
      <dgm:prSet phldrT="[Tekst]"/>
      <dgm:spPr>
        <a:solidFill>
          <a:schemeClr val="tx1">
            <a:lumMod val="85000"/>
            <a:lumOff val="15000"/>
          </a:schemeClr>
        </a:solidFill>
      </dgm:spPr>
      <dgm:t>
        <a:bodyPr/>
        <a:lstStyle/>
        <a:p>
          <a:r>
            <a:rPr lang="en-GB" b="1" dirty="0">
              <a:latin typeface="Garamond" panose="02020404030301010803" pitchFamily="18" charset="0"/>
            </a:rPr>
            <a:t>Strategy</a:t>
          </a:r>
          <a:endParaRPr lang="nl-NL" b="1" dirty="0">
            <a:latin typeface="Garamond" panose="02020404030301010803" pitchFamily="18" charset="0"/>
          </a:endParaRPr>
        </a:p>
      </dgm:t>
    </dgm:pt>
    <dgm:pt modelId="{4BC9296B-F29B-4050-B23C-9EC7CD77A297}" type="parTrans" cxnId="{6F685E41-9E6E-4549-9386-BC961A460EE8}">
      <dgm:prSet/>
      <dgm:spPr/>
      <dgm:t>
        <a:bodyPr/>
        <a:lstStyle/>
        <a:p>
          <a:endParaRPr lang="nl-NL" b="1">
            <a:latin typeface="Garamond" panose="02020404030301010803" pitchFamily="18" charset="0"/>
          </a:endParaRPr>
        </a:p>
      </dgm:t>
    </dgm:pt>
    <dgm:pt modelId="{B0973BCC-31A6-483B-B8E7-4FC0A74ABACA}" type="sibTrans" cxnId="{6F685E41-9E6E-4549-9386-BC961A460EE8}">
      <dgm:prSet/>
      <dgm:spPr>
        <a:ln w="38100">
          <a:solidFill>
            <a:schemeClr val="tx1">
              <a:lumMod val="85000"/>
              <a:lumOff val="15000"/>
            </a:schemeClr>
          </a:solidFill>
        </a:ln>
      </dgm:spPr>
      <dgm:t>
        <a:bodyPr/>
        <a:lstStyle/>
        <a:p>
          <a:endParaRPr lang="nl-NL" b="1">
            <a:latin typeface="Garamond" panose="02020404030301010803" pitchFamily="18" charset="0"/>
          </a:endParaRPr>
        </a:p>
      </dgm:t>
    </dgm:pt>
    <dgm:pt modelId="{78ADE4DC-92F4-46BA-B292-5892AE75ECD4}">
      <dgm:prSet phldrT="[Tekst]"/>
      <dgm:spPr>
        <a:solidFill>
          <a:srgbClr val="820000"/>
        </a:solidFill>
      </dgm:spPr>
      <dgm:t>
        <a:bodyPr/>
        <a:lstStyle/>
        <a:p>
          <a:r>
            <a:rPr lang="en-GB" b="1" dirty="0">
              <a:latin typeface="Garamond" panose="02020404030301010803" pitchFamily="18" charset="0"/>
            </a:rPr>
            <a:t>Implementation</a:t>
          </a:r>
          <a:endParaRPr lang="nl-NL" b="1" dirty="0">
            <a:latin typeface="Garamond" panose="02020404030301010803" pitchFamily="18" charset="0"/>
          </a:endParaRPr>
        </a:p>
      </dgm:t>
    </dgm:pt>
    <dgm:pt modelId="{A3298FB1-3436-47DC-9D41-2B2795C062BB}" type="parTrans" cxnId="{3D91ADAE-C81F-480C-A47C-F977F328B5A6}">
      <dgm:prSet/>
      <dgm:spPr/>
      <dgm:t>
        <a:bodyPr/>
        <a:lstStyle/>
        <a:p>
          <a:endParaRPr lang="nl-NL" b="1">
            <a:latin typeface="Garamond" panose="02020404030301010803" pitchFamily="18" charset="0"/>
          </a:endParaRPr>
        </a:p>
      </dgm:t>
    </dgm:pt>
    <dgm:pt modelId="{BF0D142F-00A8-4A84-BED1-7FC0E2B9205E}" type="sibTrans" cxnId="{3D91ADAE-C81F-480C-A47C-F977F328B5A6}">
      <dgm:prSet/>
      <dgm:spPr>
        <a:ln w="38100">
          <a:solidFill>
            <a:srgbClr val="820000"/>
          </a:solidFill>
        </a:ln>
      </dgm:spPr>
      <dgm:t>
        <a:bodyPr/>
        <a:lstStyle/>
        <a:p>
          <a:endParaRPr lang="nl-NL" b="1">
            <a:latin typeface="Garamond" panose="02020404030301010803" pitchFamily="18" charset="0"/>
          </a:endParaRPr>
        </a:p>
      </dgm:t>
    </dgm:pt>
    <dgm:pt modelId="{6F299882-0AF5-4FC2-821E-B3D402F2BE55}">
      <dgm:prSet phldrT="[Tekst]"/>
      <dgm:spPr>
        <a:solidFill>
          <a:srgbClr val="002060"/>
        </a:solidFill>
      </dgm:spPr>
      <dgm:t>
        <a:bodyPr/>
        <a:lstStyle/>
        <a:p>
          <a:r>
            <a:rPr lang="en-GB" b="1" dirty="0">
              <a:latin typeface="Garamond" panose="02020404030301010803" pitchFamily="18" charset="0"/>
            </a:rPr>
            <a:t>Evaluation</a:t>
          </a:r>
          <a:endParaRPr lang="nl-NL" b="1" dirty="0">
            <a:latin typeface="Garamond" panose="02020404030301010803" pitchFamily="18" charset="0"/>
          </a:endParaRPr>
        </a:p>
      </dgm:t>
    </dgm:pt>
    <dgm:pt modelId="{F17ECB4C-D15B-4552-BFD4-5FB9741A1E90}" type="parTrans" cxnId="{C3F4838E-34C9-4450-A142-03B011692781}">
      <dgm:prSet/>
      <dgm:spPr/>
      <dgm:t>
        <a:bodyPr/>
        <a:lstStyle/>
        <a:p>
          <a:endParaRPr lang="nl-NL" b="1">
            <a:latin typeface="Garamond" panose="02020404030301010803" pitchFamily="18" charset="0"/>
          </a:endParaRPr>
        </a:p>
      </dgm:t>
    </dgm:pt>
    <dgm:pt modelId="{84B2D4B8-EB9F-406C-987E-3DB540C204FC}" type="sibTrans" cxnId="{C3F4838E-34C9-4450-A142-03B011692781}">
      <dgm:prSet/>
      <dgm:spPr>
        <a:ln w="38100">
          <a:solidFill>
            <a:srgbClr val="002060"/>
          </a:solidFill>
        </a:ln>
      </dgm:spPr>
      <dgm:t>
        <a:bodyPr/>
        <a:lstStyle/>
        <a:p>
          <a:endParaRPr lang="nl-NL" b="1">
            <a:latin typeface="Garamond" panose="02020404030301010803" pitchFamily="18" charset="0"/>
          </a:endParaRPr>
        </a:p>
      </dgm:t>
    </dgm:pt>
    <dgm:pt modelId="{DB7C947B-A628-4390-A41D-82D2654409B8}">
      <dgm:prSet phldrT="[Tekst]"/>
      <dgm:spPr>
        <a:solidFill>
          <a:srgbClr val="7030A0"/>
        </a:solidFill>
      </dgm:spPr>
      <dgm:t>
        <a:bodyPr/>
        <a:lstStyle/>
        <a:p>
          <a:r>
            <a:rPr lang="nl-NL" b="1" dirty="0" err="1">
              <a:latin typeface="Garamond" panose="02020404030301010803" pitchFamily="18" charset="0"/>
            </a:rPr>
            <a:t>Execution</a:t>
          </a:r>
          <a:endParaRPr lang="nl-NL" b="1" dirty="0">
            <a:latin typeface="Garamond" panose="02020404030301010803" pitchFamily="18" charset="0"/>
          </a:endParaRPr>
        </a:p>
      </dgm:t>
    </dgm:pt>
    <dgm:pt modelId="{F6FEEE32-6197-4311-9A3A-F900E6241FD2}" type="parTrans" cxnId="{CCF109BF-474C-420F-95C9-D7405072A9E2}">
      <dgm:prSet/>
      <dgm:spPr/>
      <dgm:t>
        <a:bodyPr/>
        <a:lstStyle/>
        <a:p>
          <a:endParaRPr lang="nl-NL" b="1">
            <a:latin typeface="Garamond" panose="02020404030301010803" pitchFamily="18" charset="0"/>
          </a:endParaRPr>
        </a:p>
      </dgm:t>
    </dgm:pt>
    <dgm:pt modelId="{C8E79CDB-126A-405A-9E0A-8188828E4FE1}" type="sibTrans" cxnId="{CCF109BF-474C-420F-95C9-D7405072A9E2}">
      <dgm:prSet/>
      <dgm:spPr>
        <a:solidFill>
          <a:srgbClr val="7030A0"/>
        </a:solidFill>
        <a:ln w="28575">
          <a:solidFill>
            <a:srgbClr val="7030A0"/>
          </a:solidFill>
        </a:ln>
      </dgm:spPr>
      <dgm:t>
        <a:bodyPr/>
        <a:lstStyle/>
        <a:p>
          <a:endParaRPr lang="nl-NL" b="1">
            <a:latin typeface="Garamond" panose="02020404030301010803" pitchFamily="18" charset="0"/>
          </a:endParaRPr>
        </a:p>
      </dgm:t>
    </dgm:pt>
    <dgm:pt modelId="{D6978573-4066-4D63-916A-3ED0E43DB3E7}" type="pres">
      <dgm:prSet presAssocID="{38073744-28CE-42C1-9F8B-82633C73298B}" presName="cycle" presStyleCnt="0">
        <dgm:presLayoutVars>
          <dgm:dir/>
          <dgm:resizeHandles val="exact"/>
        </dgm:presLayoutVars>
      </dgm:prSet>
      <dgm:spPr/>
    </dgm:pt>
    <dgm:pt modelId="{90B35997-D328-4035-BCFE-F172802772BC}" type="pres">
      <dgm:prSet presAssocID="{BB39C408-5899-4C1B-874C-B813E9D8996A}" presName="node" presStyleLbl="node1" presStyleIdx="0" presStyleCnt="5" custScaleX="123594">
        <dgm:presLayoutVars>
          <dgm:bulletEnabled val="1"/>
        </dgm:presLayoutVars>
      </dgm:prSet>
      <dgm:spPr>
        <a:prstGeom prst="roundRect">
          <a:avLst/>
        </a:prstGeom>
      </dgm:spPr>
    </dgm:pt>
    <dgm:pt modelId="{DEBBC71C-EF48-42E9-99E5-584FDDE65708}" type="pres">
      <dgm:prSet presAssocID="{BB39C408-5899-4C1B-874C-B813E9D8996A}" presName="spNode" presStyleCnt="0"/>
      <dgm:spPr/>
    </dgm:pt>
    <dgm:pt modelId="{AF1A93B0-D6CE-4388-A882-BA341CBD3E9C}" type="pres">
      <dgm:prSet presAssocID="{5D4EBF5F-8E0B-4E54-8E37-02364301D369}" presName="sibTrans" presStyleLbl="sibTrans1D1" presStyleIdx="0" presStyleCnt="5"/>
      <dgm:spPr/>
    </dgm:pt>
    <dgm:pt modelId="{1026B4C6-7A75-4CEB-9DB6-60CAAF334B59}" type="pres">
      <dgm:prSet presAssocID="{EA9AA54C-0584-40C2-9066-D605E61EF670}" presName="node" presStyleLbl="node1" presStyleIdx="1" presStyleCnt="5" custScaleX="123594" custRadScaleRad="101316" custRadScaleInc="3933">
        <dgm:presLayoutVars>
          <dgm:bulletEnabled val="1"/>
        </dgm:presLayoutVars>
      </dgm:prSet>
      <dgm:spPr/>
    </dgm:pt>
    <dgm:pt modelId="{5ECEF75B-9D24-46E0-AC0E-4940CCEAB24A}" type="pres">
      <dgm:prSet presAssocID="{EA9AA54C-0584-40C2-9066-D605E61EF670}" presName="spNode" presStyleCnt="0"/>
      <dgm:spPr/>
    </dgm:pt>
    <dgm:pt modelId="{917F359D-CAC2-4488-8811-FDFBFFF6A0BC}" type="pres">
      <dgm:prSet presAssocID="{B0973BCC-31A6-483B-B8E7-4FC0A74ABACA}" presName="sibTrans" presStyleLbl="sibTrans1D1" presStyleIdx="1" presStyleCnt="5"/>
      <dgm:spPr/>
    </dgm:pt>
    <dgm:pt modelId="{9AA1EABA-0A16-425E-8B2E-7D914B800464}" type="pres">
      <dgm:prSet presAssocID="{78ADE4DC-92F4-46BA-B292-5892AE75ECD4}" presName="node" presStyleLbl="node1" presStyleIdx="2" presStyleCnt="5" custScaleX="123594">
        <dgm:presLayoutVars>
          <dgm:bulletEnabled val="1"/>
        </dgm:presLayoutVars>
      </dgm:prSet>
      <dgm:spPr/>
    </dgm:pt>
    <dgm:pt modelId="{A7ED6474-E7C0-4C93-8B24-6FFB03192260}" type="pres">
      <dgm:prSet presAssocID="{78ADE4DC-92F4-46BA-B292-5892AE75ECD4}" presName="spNode" presStyleCnt="0"/>
      <dgm:spPr/>
    </dgm:pt>
    <dgm:pt modelId="{819AF279-8321-406E-8174-C11369805FCF}" type="pres">
      <dgm:prSet presAssocID="{BF0D142F-00A8-4A84-BED1-7FC0E2B9205E}" presName="sibTrans" presStyleLbl="sibTrans1D1" presStyleIdx="2" presStyleCnt="5"/>
      <dgm:spPr/>
    </dgm:pt>
    <dgm:pt modelId="{B964FE02-ECDB-48B6-B5A8-4B37EE3197C5}" type="pres">
      <dgm:prSet presAssocID="{DB7C947B-A628-4390-A41D-82D2654409B8}" presName="node" presStyleLbl="node1" presStyleIdx="3" presStyleCnt="5">
        <dgm:presLayoutVars>
          <dgm:bulletEnabled val="1"/>
        </dgm:presLayoutVars>
      </dgm:prSet>
      <dgm:spPr/>
    </dgm:pt>
    <dgm:pt modelId="{EA22B96E-6507-4B2C-B64C-E52158559FDB}" type="pres">
      <dgm:prSet presAssocID="{DB7C947B-A628-4390-A41D-82D2654409B8}" presName="spNode" presStyleCnt="0"/>
      <dgm:spPr/>
    </dgm:pt>
    <dgm:pt modelId="{8854560A-C1D4-4B74-8FE5-BBD9F07F41E4}" type="pres">
      <dgm:prSet presAssocID="{C8E79CDB-126A-405A-9E0A-8188828E4FE1}" presName="sibTrans" presStyleLbl="sibTrans1D1" presStyleIdx="3" presStyleCnt="5"/>
      <dgm:spPr/>
    </dgm:pt>
    <dgm:pt modelId="{9DF90CE7-79A4-4602-BBF3-BAEAEFFF81CB}" type="pres">
      <dgm:prSet presAssocID="{6F299882-0AF5-4FC2-821E-B3D402F2BE55}" presName="node" presStyleLbl="node1" presStyleIdx="4" presStyleCnt="5" custScaleX="123594" custRadScaleRad="100022" custRadScaleInc="-3984">
        <dgm:presLayoutVars>
          <dgm:bulletEnabled val="1"/>
        </dgm:presLayoutVars>
      </dgm:prSet>
      <dgm:spPr/>
    </dgm:pt>
    <dgm:pt modelId="{DF2B30B5-D608-4372-A6BD-2EF1C88DA06B}" type="pres">
      <dgm:prSet presAssocID="{6F299882-0AF5-4FC2-821E-B3D402F2BE55}" presName="spNode" presStyleCnt="0"/>
      <dgm:spPr/>
    </dgm:pt>
    <dgm:pt modelId="{73E7092E-984B-4BF7-83CF-8AE926A7F097}" type="pres">
      <dgm:prSet presAssocID="{84B2D4B8-EB9F-406C-987E-3DB540C204FC}" presName="sibTrans" presStyleLbl="sibTrans1D1" presStyleIdx="4" presStyleCnt="5"/>
      <dgm:spPr/>
    </dgm:pt>
  </dgm:ptLst>
  <dgm:cxnLst>
    <dgm:cxn modelId="{A2DB0B11-34FB-4E72-93D1-56F0F3308945}" type="presOf" srcId="{5D4EBF5F-8E0B-4E54-8E37-02364301D369}" destId="{AF1A93B0-D6CE-4388-A882-BA341CBD3E9C}" srcOrd="0" destOrd="0" presId="urn:microsoft.com/office/officeart/2005/8/layout/cycle5"/>
    <dgm:cxn modelId="{626E0915-C25B-422E-8195-A112C8C3EDB9}" type="presOf" srcId="{38073744-28CE-42C1-9F8B-82633C73298B}" destId="{D6978573-4066-4D63-916A-3ED0E43DB3E7}" srcOrd="0" destOrd="0" presId="urn:microsoft.com/office/officeart/2005/8/layout/cycle5"/>
    <dgm:cxn modelId="{6F685E41-9E6E-4549-9386-BC961A460EE8}" srcId="{38073744-28CE-42C1-9F8B-82633C73298B}" destId="{EA9AA54C-0584-40C2-9066-D605E61EF670}" srcOrd="1" destOrd="0" parTransId="{4BC9296B-F29B-4050-B23C-9EC7CD77A297}" sibTransId="{B0973BCC-31A6-483B-B8E7-4FC0A74ABACA}"/>
    <dgm:cxn modelId="{B3B21566-1A98-49AA-BD47-99E1733CAB6A}" type="presOf" srcId="{C8E79CDB-126A-405A-9E0A-8188828E4FE1}" destId="{8854560A-C1D4-4B74-8FE5-BBD9F07F41E4}" srcOrd="0" destOrd="0" presId="urn:microsoft.com/office/officeart/2005/8/layout/cycle5"/>
    <dgm:cxn modelId="{C84FB95A-9B25-4379-8F3F-9482CB3C0339}" type="presOf" srcId="{B0973BCC-31A6-483B-B8E7-4FC0A74ABACA}" destId="{917F359D-CAC2-4488-8811-FDFBFFF6A0BC}" srcOrd="0" destOrd="0" presId="urn:microsoft.com/office/officeart/2005/8/layout/cycle5"/>
    <dgm:cxn modelId="{A12C498E-F04A-4639-BD8D-80594327AB7D}" type="presOf" srcId="{EA9AA54C-0584-40C2-9066-D605E61EF670}" destId="{1026B4C6-7A75-4CEB-9DB6-60CAAF334B59}" srcOrd="0" destOrd="0" presId="urn:microsoft.com/office/officeart/2005/8/layout/cycle5"/>
    <dgm:cxn modelId="{C3F4838E-34C9-4450-A142-03B011692781}" srcId="{38073744-28CE-42C1-9F8B-82633C73298B}" destId="{6F299882-0AF5-4FC2-821E-B3D402F2BE55}" srcOrd="4" destOrd="0" parTransId="{F17ECB4C-D15B-4552-BFD4-5FB9741A1E90}" sibTransId="{84B2D4B8-EB9F-406C-987E-3DB540C204FC}"/>
    <dgm:cxn modelId="{683779A5-332A-4EC8-AA49-9B87957EB654}" type="presOf" srcId="{BB39C408-5899-4C1B-874C-B813E9D8996A}" destId="{90B35997-D328-4035-BCFE-F172802772BC}" srcOrd="0" destOrd="0" presId="urn:microsoft.com/office/officeart/2005/8/layout/cycle5"/>
    <dgm:cxn modelId="{3D91ADAE-C81F-480C-A47C-F977F328B5A6}" srcId="{38073744-28CE-42C1-9F8B-82633C73298B}" destId="{78ADE4DC-92F4-46BA-B292-5892AE75ECD4}" srcOrd="2" destOrd="0" parTransId="{A3298FB1-3436-47DC-9D41-2B2795C062BB}" sibTransId="{BF0D142F-00A8-4A84-BED1-7FC0E2B9205E}"/>
    <dgm:cxn modelId="{3F60BCAF-C489-43EB-AD25-445BF76E8202}" type="presOf" srcId="{BF0D142F-00A8-4A84-BED1-7FC0E2B9205E}" destId="{819AF279-8321-406E-8174-C11369805FCF}" srcOrd="0" destOrd="0" presId="urn:microsoft.com/office/officeart/2005/8/layout/cycle5"/>
    <dgm:cxn modelId="{D22255BA-2FFA-4F61-A3D7-CF29DEC65BCF}" type="presOf" srcId="{6F299882-0AF5-4FC2-821E-B3D402F2BE55}" destId="{9DF90CE7-79A4-4602-BBF3-BAEAEFFF81CB}" srcOrd="0" destOrd="0" presId="urn:microsoft.com/office/officeart/2005/8/layout/cycle5"/>
    <dgm:cxn modelId="{CCF109BF-474C-420F-95C9-D7405072A9E2}" srcId="{38073744-28CE-42C1-9F8B-82633C73298B}" destId="{DB7C947B-A628-4390-A41D-82D2654409B8}" srcOrd="3" destOrd="0" parTransId="{F6FEEE32-6197-4311-9A3A-F900E6241FD2}" sibTransId="{C8E79CDB-126A-405A-9E0A-8188828E4FE1}"/>
    <dgm:cxn modelId="{BAA511C9-5E99-4F0B-95A3-50B4575EDB1F}" type="presOf" srcId="{84B2D4B8-EB9F-406C-987E-3DB540C204FC}" destId="{73E7092E-984B-4BF7-83CF-8AE926A7F097}" srcOrd="0" destOrd="0" presId="urn:microsoft.com/office/officeart/2005/8/layout/cycle5"/>
    <dgm:cxn modelId="{2BF158DF-38D0-4B8B-940D-96E450EEF389}" srcId="{38073744-28CE-42C1-9F8B-82633C73298B}" destId="{BB39C408-5899-4C1B-874C-B813E9D8996A}" srcOrd="0" destOrd="0" parTransId="{485623DD-D1C1-4093-A86B-C7B9D6EC8FAF}" sibTransId="{5D4EBF5F-8E0B-4E54-8E37-02364301D369}"/>
    <dgm:cxn modelId="{0696A7E7-C9B8-4240-8103-AE1F075A07F8}" type="presOf" srcId="{DB7C947B-A628-4390-A41D-82D2654409B8}" destId="{B964FE02-ECDB-48B6-B5A8-4B37EE3197C5}" srcOrd="0" destOrd="0" presId="urn:microsoft.com/office/officeart/2005/8/layout/cycle5"/>
    <dgm:cxn modelId="{71D860FE-F2B7-4A13-BEF0-F3F3CFF7C0EF}" type="presOf" srcId="{78ADE4DC-92F4-46BA-B292-5892AE75ECD4}" destId="{9AA1EABA-0A16-425E-8B2E-7D914B800464}" srcOrd="0" destOrd="0" presId="urn:microsoft.com/office/officeart/2005/8/layout/cycle5"/>
    <dgm:cxn modelId="{1B1DD82D-FA2E-4023-9FE2-DAD15EFC67AA}" type="presParOf" srcId="{D6978573-4066-4D63-916A-3ED0E43DB3E7}" destId="{90B35997-D328-4035-BCFE-F172802772BC}" srcOrd="0" destOrd="0" presId="urn:microsoft.com/office/officeart/2005/8/layout/cycle5"/>
    <dgm:cxn modelId="{163CF476-43EE-410E-BA22-0870244BCE56}" type="presParOf" srcId="{D6978573-4066-4D63-916A-3ED0E43DB3E7}" destId="{DEBBC71C-EF48-42E9-99E5-584FDDE65708}" srcOrd="1" destOrd="0" presId="urn:microsoft.com/office/officeart/2005/8/layout/cycle5"/>
    <dgm:cxn modelId="{FD8B2F17-5719-442A-BDDE-7002A6605ABF}" type="presParOf" srcId="{D6978573-4066-4D63-916A-3ED0E43DB3E7}" destId="{AF1A93B0-D6CE-4388-A882-BA341CBD3E9C}" srcOrd="2" destOrd="0" presId="urn:microsoft.com/office/officeart/2005/8/layout/cycle5"/>
    <dgm:cxn modelId="{839FE7A2-FD3A-4BF1-B5E9-48198177E5B2}" type="presParOf" srcId="{D6978573-4066-4D63-916A-3ED0E43DB3E7}" destId="{1026B4C6-7A75-4CEB-9DB6-60CAAF334B59}" srcOrd="3" destOrd="0" presId="urn:microsoft.com/office/officeart/2005/8/layout/cycle5"/>
    <dgm:cxn modelId="{B0D70C64-9E62-435B-95A3-BA59C98C6DCE}" type="presParOf" srcId="{D6978573-4066-4D63-916A-3ED0E43DB3E7}" destId="{5ECEF75B-9D24-46E0-AC0E-4940CCEAB24A}" srcOrd="4" destOrd="0" presId="urn:microsoft.com/office/officeart/2005/8/layout/cycle5"/>
    <dgm:cxn modelId="{DEBF3FFE-7D75-4531-A31C-C1F38F926A24}" type="presParOf" srcId="{D6978573-4066-4D63-916A-3ED0E43DB3E7}" destId="{917F359D-CAC2-4488-8811-FDFBFFF6A0BC}" srcOrd="5" destOrd="0" presId="urn:microsoft.com/office/officeart/2005/8/layout/cycle5"/>
    <dgm:cxn modelId="{E54EB40A-3EFC-445A-A9AA-1F53E844354D}" type="presParOf" srcId="{D6978573-4066-4D63-916A-3ED0E43DB3E7}" destId="{9AA1EABA-0A16-425E-8B2E-7D914B800464}" srcOrd="6" destOrd="0" presId="urn:microsoft.com/office/officeart/2005/8/layout/cycle5"/>
    <dgm:cxn modelId="{A393661D-6392-4BFB-867B-24FF9F4C3D7B}" type="presParOf" srcId="{D6978573-4066-4D63-916A-3ED0E43DB3E7}" destId="{A7ED6474-E7C0-4C93-8B24-6FFB03192260}" srcOrd="7" destOrd="0" presId="urn:microsoft.com/office/officeart/2005/8/layout/cycle5"/>
    <dgm:cxn modelId="{A54CA601-D9D0-4F45-8225-779DE3D8560C}" type="presParOf" srcId="{D6978573-4066-4D63-916A-3ED0E43DB3E7}" destId="{819AF279-8321-406E-8174-C11369805FCF}" srcOrd="8" destOrd="0" presId="urn:microsoft.com/office/officeart/2005/8/layout/cycle5"/>
    <dgm:cxn modelId="{AA493752-9F08-4707-8F08-CF5919FB3EE6}" type="presParOf" srcId="{D6978573-4066-4D63-916A-3ED0E43DB3E7}" destId="{B964FE02-ECDB-48B6-B5A8-4B37EE3197C5}" srcOrd="9" destOrd="0" presId="urn:microsoft.com/office/officeart/2005/8/layout/cycle5"/>
    <dgm:cxn modelId="{6DF9B13B-F22A-485A-95DB-452964A0F738}" type="presParOf" srcId="{D6978573-4066-4D63-916A-3ED0E43DB3E7}" destId="{EA22B96E-6507-4B2C-B64C-E52158559FDB}" srcOrd="10" destOrd="0" presId="urn:microsoft.com/office/officeart/2005/8/layout/cycle5"/>
    <dgm:cxn modelId="{C36F1B1F-CB58-4079-8AA6-61BE9367A12C}" type="presParOf" srcId="{D6978573-4066-4D63-916A-3ED0E43DB3E7}" destId="{8854560A-C1D4-4B74-8FE5-BBD9F07F41E4}" srcOrd="11" destOrd="0" presId="urn:microsoft.com/office/officeart/2005/8/layout/cycle5"/>
    <dgm:cxn modelId="{5D07EE08-F89A-417C-8893-BFDAE5B453A8}" type="presParOf" srcId="{D6978573-4066-4D63-916A-3ED0E43DB3E7}" destId="{9DF90CE7-79A4-4602-BBF3-BAEAEFFF81CB}" srcOrd="12" destOrd="0" presId="urn:microsoft.com/office/officeart/2005/8/layout/cycle5"/>
    <dgm:cxn modelId="{38560654-C996-4090-A133-8C583A36E843}" type="presParOf" srcId="{D6978573-4066-4D63-916A-3ED0E43DB3E7}" destId="{DF2B30B5-D608-4372-A6BD-2EF1C88DA06B}" srcOrd="13" destOrd="0" presId="urn:microsoft.com/office/officeart/2005/8/layout/cycle5"/>
    <dgm:cxn modelId="{C8179B5C-202B-43AB-8A64-DB4CD4B9F414}" type="presParOf" srcId="{D6978573-4066-4D63-916A-3ED0E43DB3E7}" destId="{73E7092E-984B-4BF7-83CF-8AE926A7F097}"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8073744-28CE-42C1-9F8B-82633C73298B}"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nl-NL"/>
        </a:p>
      </dgm:t>
    </dgm:pt>
    <dgm:pt modelId="{BB39C408-5899-4C1B-874C-B813E9D8996A}">
      <dgm:prSet phldrT="[Tekst]"/>
      <dgm:spPr>
        <a:solidFill>
          <a:srgbClr val="006600"/>
        </a:solidFill>
      </dgm:spPr>
      <dgm:t>
        <a:bodyPr/>
        <a:lstStyle/>
        <a:p>
          <a:r>
            <a:rPr lang="en-GB" b="1" dirty="0">
              <a:latin typeface="Garamond" panose="02020404030301010803" pitchFamily="18" charset="0"/>
            </a:rPr>
            <a:t>Mission</a:t>
          </a:r>
          <a:endParaRPr lang="nl-NL" b="1" dirty="0">
            <a:latin typeface="Garamond" panose="02020404030301010803" pitchFamily="18" charset="0"/>
          </a:endParaRPr>
        </a:p>
      </dgm:t>
    </dgm:pt>
    <dgm:pt modelId="{485623DD-D1C1-4093-A86B-C7B9D6EC8FAF}" type="parTrans" cxnId="{2BF158DF-38D0-4B8B-940D-96E450EEF389}">
      <dgm:prSet/>
      <dgm:spPr/>
      <dgm:t>
        <a:bodyPr/>
        <a:lstStyle/>
        <a:p>
          <a:endParaRPr lang="nl-NL" b="1">
            <a:latin typeface="Garamond" panose="02020404030301010803" pitchFamily="18" charset="0"/>
          </a:endParaRPr>
        </a:p>
      </dgm:t>
    </dgm:pt>
    <dgm:pt modelId="{5D4EBF5F-8E0B-4E54-8E37-02364301D369}" type="sibTrans" cxnId="{2BF158DF-38D0-4B8B-940D-96E450EEF389}">
      <dgm:prSet/>
      <dgm:spPr>
        <a:solidFill>
          <a:schemeClr val="accent2"/>
        </a:solidFill>
        <a:ln w="38100">
          <a:solidFill>
            <a:srgbClr val="006600"/>
          </a:solidFill>
        </a:ln>
      </dgm:spPr>
      <dgm:t>
        <a:bodyPr/>
        <a:lstStyle/>
        <a:p>
          <a:endParaRPr lang="nl-NL" b="1">
            <a:latin typeface="Garamond" panose="02020404030301010803" pitchFamily="18" charset="0"/>
          </a:endParaRPr>
        </a:p>
      </dgm:t>
    </dgm:pt>
    <dgm:pt modelId="{EA9AA54C-0584-40C2-9066-D605E61EF670}">
      <dgm:prSet phldrT="[Tekst]"/>
      <dgm:spPr>
        <a:solidFill>
          <a:schemeClr val="tx1">
            <a:lumMod val="85000"/>
            <a:lumOff val="15000"/>
          </a:schemeClr>
        </a:solidFill>
      </dgm:spPr>
      <dgm:t>
        <a:bodyPr/>
        <a:lstStyle/>
        <a:p>
          <a:r>
            <a:rPr lang="en-GB" b="1" dirty="0">
              <a:latin typeface="Garamond" panose="02020404030301010803" pitchFamily="18" charset="0"/>
            </a:rPr>
            <a:t>Strategy</a:t>
          </a:r>
          <a:endParaRPr lang="nl-NL" b="1" dirty="0">
            <a:latin typeface="Garamond" panose="02020404030301010803" pitchFamily="18" charset="0"/>
          </a:endParaRPr>
        </a:p>
      </dgm:t>
    </dgm:pt>
    <dgm:pt modelId="{4BC9296B-F29B-4050-B23C-9EC7CD77A297}" type="parTrans" cxnId="{6F685E41-9E6E-4549-9386-BC961A460EE8}">
      <dgm:prSet/>
      <dgm:spPr/>
      <dgm:t>
        <a:bodyPr/>
        <a:lstStyle/>
        <a:p>
          <a:endParaRPr lang="nl-NL" b="1">
            <a:latin typeface="Garamond" panose="02020404030301010803" pitchFamily="18" charset="0"/>
          </a:endParaRPr>
        </a:p>
      </dgm:t>
    </dgm:pt>
    <dgm:pt modelId="{B0973BCC-31A6-483B-B8E7-4FC0A74ABACA}" type="sibTrans" cxnId="{6F685E41-9E6E-4549-9386-BC961A460EE8}">
      <dgm:prSet/>
      <dgm:spPr>
        <a:ln w="38100">
          <a:solidFill>
            <a:schemeClr val="tx1">
              <a:lumMod val="85000"/>
              <a:lumOff val="15000"/>
            </a:schemeClr>
          </a:solidFill>
        </a:ln>
      </dgm:spPr>
      <dgm:t>
        <a:bodyPr/>
        <a:lstStyle/>
        <a:p>
          <a:endParaRPr lang="nl-NL" b="1">
            <a:latin typeface="Garamond" panose="02020404030301010803" pitchFamily="18" charset="0"/>
          </a:endParaRPr>
        </a:p>
      </dgm:t>
    </dgm:pt>
    <dgm:pt modelId="{78ADE4DC-92F4-46BA-B292-5892AE75ECD4}">
      <dgm:prSet phldrT="[Tekst]"/>
      <dgm:spPr>
        <a:solidFill>
          <a:srgbClr val="820000"/>
        </a:solidFill>
      </dgm:spPr>
      <dgm:t>
        <a:bodyPr/>
        <a:lstStyle/>
        <a:p>
          <a:r>
            <a:rPr lang="en-GB" b="1" dirty="0">
              <a:latin typeface="Garamond" panose="02020404030301010803" pitchFamily="18" charset="0"/>
            </a:rPr>
            <a:t>Implementation</a:t>
          </a:r>
          <a:endParaRPr lang="nl-NL" b="1" dirty="0">
            <a:latin typeface="Garamond" panose="02020404030301010803" pitchFamily="18" charset="0"/>
          </a:endParaRPr>
        </a:p>
      </dgm:t>
    </dgm:pt>
    <dgm:pt modelId="{A3298FB1-3436-47DC-9D41-2B2795C062BB}" type="parTrans" cxnId="{3D91ADAE-C81F-480C-A47C-F977F328B5A6}">
      <dgm:prSet/>
      <dgm:spPr/>
      <dgm:t>
        <a:bodyPr/>
        <a:lstStyle/>
        <a:p>
          <a:endParaRPr lang="nl-NL" b="1">
            <a:latin typeface="Garamond" panose="02020404030301010803" pitchFamily="18" charset="0"/>
          </a:endParaRPr>
        </a:p>
      </dgm:t>
    </dgm:pt>
    <dgm:pt modelId="{BF0D142F-00A8-4A84-BED1-7FC0E2B9205E}" type="sibTrans" cxnId="{3D91ADAE-C81F-480C-A47C-F977F328B5A6}">
      <dgm:prSet/>
      <dgm:spPr>
        <a:ln w="38100">
          <a:solidFill>
            <a:srgbClr val="820000"/>
          </a:solidFill>
        </a:ln>
      </dgm:spPr>
      <dgm:t>
        <a:bodyPr/>
        <a:lstStyle/>
        <a:p>
          <a:endParaRPr lang="nl-NL" b="1">
            <a:latin typeface="Garamond" panose="02020404030301010803" pitchFamily="18" charset="0"/>
          </a:endParaRPr>
        </a:p>
      </dgm:t>
    </dgm:pt>
    <dgm:pt modelId="{6F299882-0AF5-4FC2-821E-B3D402F2BE55}">
      <dgm:prSet phldrT="[Tekst]"/>
      <dgm:spPr>
        <a:solidFill>
          <a:srgbClr val="002060"/>
        </a:solidFill>
      </dgm:spPr>
      <dgm:t>
        <a:bodyPr/>
        <a:lstStyle/>
        <a:p>
          <a:r>
            <a:rPr lang="en-GB" b="1" dirty="0">
              <a:latin typeface="Garamond" panose="02020404030301010803" pitchFamily="18" charset="0"/>
            </a:rPr>
            <a:t>Evaluation</a:t>
          </a:r>
          <a:endParaRPr lang="nl-NL" b="1" dirty="0">
            <a:latin typeface="Garamond" panose="02020404030301010803" pitchFamily="18" charset="0"/>
          </a:endParaRPr>
        </a:p>
      </dgm:t>
    </dgm:pt>
    <dgm:pt modelId="{F17ECB4C-D15B-4552-BFD4-5FB9741A1E90}" type="parTrans" cxnId="{C3F4838E-34C9-4450-A142-03B011692781}">
      <dgm:prSet/>
      <dgm:spPr/>
      <dgm:t>
        <a:bodyPr/>
        <a:lstStyle/>
        <a:p>
          <a:endParaRPr lang="nl-NL" b="1">
            <a:latin typeface="Garamond" panose="02020404030301010803" pitchFamily="18" charset="0"/>
          </a:endParaRPr>
        </a:p>
      </dgm:t>
    </dgm:pt>
    <dgm:pt modelId="{84B2D4B8-EB9F-406C-987E-3DB540C204FC}" type="sibTrans" cxnId="{C3F4838E-34C9-4450-A142-03B011692781}">
      <dgm:prSet/>
      <dgm:spPr>
        <a:ln w="38100">
          <a:solidFill>
            <a:srgbClr val="002060"/>
          </a:solidFill>
        </a:ln>
      </dgm:spPr>
      <dgm:t>
        <a:bodyPr/>
        <a:lstStyle/>
        <a:p>
          <a:endParaRPr lang="nl-NL" b="1">
            <a:latin typeface="Garamond" panose="02020404030301010803" pitchFamily="18" charset="0"/>
          </a:endParaRPr>
        </a:p>
      </dgm:t>
    </dgm:pt>
    <dgm:pt modelId="{DB7C947B-A628-4390-A41D-82D2654409B8}">
      <dgm:prSet phldrT="[Tekst]"/>
      <dgm:spPr>
        <a:solidFill>
          <a:srgbClr val="7030A0"/>
        </a:solidFill>
      </dgm:spPr>
      <dgm:t>
        <a:bodyPr/>
        <a:lstStyle/>
        <a:p>
          <a:r>
            <a:rPr lang="nl-NL" b="1" dirty="0" err="1">
              <a:latin typeface="Garamond" panose="02020404030301010803" pitchFamily="18" charset="0"/>
            </a:rPr>
            <a:t>Execution</a:t>
          </a:r>
          <a:endParaRPr lang="nl-NL" b="1" dirty="0">
            <a:latin typeface="Garamond" panose="02020404030301010803" pitchFamily="18" charset="0"/>
          </a:endParaRPr>
        </a:p>
      </dgm:t>
    </dgm:pt>
    <dgm:pt modelId="{F6FEEE32-6197-4311-9A3A-F900E6241FD2}" type="parTrans" cxnId="{CCF109BF-474C-420F-95C9-D7405072A9E2}">
      <dgm:prSet/>
      <dgm:spPr/>
      <dgm:t>
        <a:bodyPr/>
        <a:lstStyle/>
        <a:p>
          <a:endParaRPr lang="nl-NL" b="1">
            <a:latin typeface="Garamond" panose="02020404030301010803" pitchFamily="18" charset="0"/>
          </a:endParaRPr>
        </a:p>
      </dgm:t>
    </dgm:pt>
    <dgm:pt modelId="{C8E79CDB-126A-405A-9E0A-8188828E4FE1}" type="sibTrans" cxnId="{CCF109BF-474C-420F-95C9-D7405072A9E2}">
      <dgm:prSet/>
      <dgm:spPr>
        <a:solidFill>
          <a:srgbClr val="7030A0"/>
        </a:solidFill>
        <a:ln w="28575">
          <a:solidFill>
            <a:srgbClr val="7030A0"/>
          </a:solidFill>
        </a:ln>
      </dgm:spPr>
      <dgm:t>
        <a:bodyPr/>
        <a:lstStyle/>
        <a:p>
          <a:endParaRPr lang="nl-NL" b="1">
            <a:latin typeface="Garamond" panose="02020404030301010803" pitchFamily="18" charset="0"/>
          </a:endParaRPr>
        </a:p>
      </dgm:t>
    </dgm:pt>
    <dgm:pt modelId="{D6978573-4066-4D63-916A-3ED0E43DB3E7}" type="pres">
      <dgm:prSet presAssocID="{38073744-28CE-42C1-9F8B-82633C73298B}" presName="cycle" presStyleCnt="0">
        <dgm:presLayoutVars>
          <dgm:dir/>
          <dgm:resizeHandles val="exact"/>
        </dgm:presLayoutVars>
      </dgm:prSet>
      <dgm:spPr/>
    </dgm:pt>
    <dgm:pt modelId="{90B35997-D328-4035-BCFE-F172802772BC}" type="pres">
      <dgm:prSet presAssocID="{BB39C408-5899-4C1B-874C-B813E9D8996A}" presName="node" presStyleLbl="node1" presStyleIdx="0" presStyleCnt="5" custScaleX="123594">
        <dgm:presLayoutVars>
          <dgm:bulletEnabled val="1"/>
        </dgm:presLayoutVars>
      </dgm:prSet>
      <dgm:spPr>
        <a:prstGeom prst="roundRect">
          <a:avLst/>
        </a:prstGeom>
      </dgm:spPr>
    </dgm:pt>
    <dgm:pt modelId="{DEBBC71C-EF48-42E9-99E5-584FDDE65708}" type="pres">
      <dgm:prSet presAssocID="{BB39C408-5899-4C1B-874C-B813E9D8996A}" presName="spNode" presStyleCnt="0"/>
      <dgm:spPr/>
    </dgm:pt>
    <dgm:pt modelId="{AF1A93B0-D6CE-4388-A882-BA341CBD3E9C}" type="pres">
      <dgm:prSet presAssocID="{5D4EBF5F-8E0B-4E54-8E37-02364301D369}" presName="sibTrans" presStyleLbl="sibTrans1D1" presStyleIdx="0" presStyleCnt="5"/>
      <dgm:spPr/>
    </dgm:pt>
    <dgm:pt modelId="{1026B4C6-7A75-4CEB-9DB6-60CAAF334B59}" type="pres">
      <dgm:prSet presAssocID="{EA9AA54C-0584-40C2-9066-D605E61EF670}" presName="node" presStyleLbl="node1" presStyleIdx="1" presStyleCnt="5" custScaleX="123594" custRadScaleRad="101316" custRadScaleInc="3933">
        <dgm:presLayoutVars>
          <dgm:bulletEnabled val="1"/>
        </dgm:presLayoutVars>
      </dgm:prSet>
      <dgm:spPr/>
    </dgm:pt>
    <dgm:pt modelId="{5ECEF75B-9D24-46E0-AC0E-4940CCEAB24A}" type="pres">
      <dgm:prSet presAssocID="{EA9AA54C-0584-40C2-9066-D605E61EF670}" presName="spNode" presStyleCnt="0"/>
      <dgm:spPr/>
    </dgm:pt>
    <dgm:pt modelId="{917F359D-CAC2-4488-8811-FDFBFFF6A0BC}" type="pres">
      <dgm:prSet presAssocID="{B0973BCC-31A6-483B-B8E7-4FC0A74ABACA}" presName="sibTrans" presStyleLbl="sibTrans1D1" presStyleIdx="1" presStyleCnt="5"/>
      <dgm:spPr/>
    </dgm:pt>
    <dgm:pt modelId="{9AA1EABA-0A16-425E-8B2E-7D914B800464}" type="pres">
      <dgm:prSet presAssocID="{78ADE4DC-92F4-46BA-B292-5892AE75ECD4}" presName="node" presStyleLbl="node1" presStyleIdx="2" presStyleCnt="5" custScaleX="123594">
        <dgm:presLayoutVars>
          <dgm:bulletEnabled val="1"/>
        </dgm:presLayoutVars>
      </dgm:prSet>
      <dgm:spPr/>
    </dgm:pt>
    <dgm:pt modelId="{A7ED6474-E7C0-4C93-8B24-6FFB03192260}" type="pres">
      <dgm:prSet presAssocID="{78ADE4DC-92F4-46BA-B292-5892AE75ECD4}" presName="spNode" presStyleCnt="0"/>
      <dgm:spPr/>
    </dgm:pt>
    <dgm:pt modelId="{819AF279-8321-406E-8174-C11369805FCF}" type="pres">
      <dgm:prSet presAssocID="{BF0D142F-00A8-4A84-BED1-7FC0E2B9205E}" presName="sibTrans" presStyleLbl="sibTrans1D1" presStyleIdx="2" presStyleCnt="5"/>
      <dgm:spPr/>
    </dgm:pt>
    <dgm:pt modelId="{B964FE02-ECDB-48B6-B5A8-4B37EE3197C5}" type="pres">
      <dgm:prSet presAssocID="{DB7C947B-A628-4390-A41D-82D2654409B8}" presName="node" presStyleLbl="node1" presStyleIdx="3" presStyleCnt="5">
        <dgm:presLayoutVars>
          <dgm:bulletEnabled val="1"/>
        </dgm:presLayoutVars>
      </dgm:prSet>
      <dgm:spPr/>
    </dgm:pt>
    <dgm:pt modelId="{EA22B96E-6507-4B2C-B64C-E52158559FDB}" type="pres">
      <dgm:prSet presAssocID="{DB7C947B-A628-4390-A41D-82D2654409B8}" presName="spNode" presStyleCnt="0"/>
      <dgm:spPr/>
    </dgm:pt>
    <dgm:pt modelId="{8854560A-C1D4-4B74-8FE5-BBD9F07F41E4}" type="pres">
      <dgm:prSet presAssocID="{C8E79CDB-126A-405A-9E0A-8188828E4FE1}" presName="sibTrans" presStyleLbl="sibTrans1D1" presStyleIdx="3" presStyleCnt="5"/>
      <dgm:spPr/>
    </dgm:pt>
    <dgm:pt modelId="{9DF90CE7-79A4-4602-BBF3-BAEAEFFF81CB}" type="pres">
      <dgm:prSet presAssocID="{6F299882-0AF5-4FC2-821E-B3D402F2BE55}" presName="node" presStyleLbl="node1" presStyleIdx="4" presStyleCnt="5" custScaleX="123594" custRadScaleRad="100022" custRadScaleInc="-3984">
        <dgm:presLayoutVars>
          <dgm:bulletEnabled val="1"/>
        </dgm:presLayoutVars>
      </dgm:prSet>
      <dgm:spPr/>
    </dgm:pt>
    <dgm:pt modelId="{DF2B30B5-D608-4372-A6BD-2EF1C88DA06B}" type="pres">
      <dgm:prSet presAssocID="{6F299882-0AF5-4FC2-821E-B3D402F2BE55}" presName="spNode" presStyleCnt="0"/>
      <dgm:spPr/>
    </dgm:pt>
    <dgm:pt modelId="{73E7092E-984B-4BF7-83CF-8AE926A7F097}" type="pres">
      <dgm:prSet presAssocID="{84B2D4B8-EB9F-406C-987E-3DB540C204FC}" presName="sibTrans" presStyleLbl="sibTrans1D1" presStyleIdx="4" presStyleCnt="5"/>
      <dgm:spPr/>
    </dgm:pt>
  </dgm:ptLst>
  <dgm:cxnLst>
    <dgm:cxn modelId="{A2DB0B11-34FB-4E72-93D1-56F0F3308945}" type="presOf" srcId="{5D4EBF5F-8E0B-4E54-8E37-02364301D369}" destId="{AF1A93B0-D6CE-4388-A882-BA341CBD3E9C}" srcOrd="0" destOrd="0" presId="urn:microsoft.com/office/officeart/2005/8/layout/cycle5"/>
    <dgm:cxn modelId="{626E0915-C25B-422E-8195-A112C8C3EDB9}" type="presOf" srcId="{38073744-28CE-42C1-9F8B-82633C73298B}" destId="{D6978573-4066-4D63-916A-3ED0E43DB3E7}" srcOrd="0" destOrd="0" presId="urn:microsoft.com/office/officeart/2005/8/layout/cycle5"/>
    <dgm:cxn modelId="{6F685E41-9E6E-4549-9386-BC961A460EE8}" srcId="{38073744-28CE-42C1-9F8B-82633C73298B}" destId="{EA9AA54C-0584-40C2-9066-D605E61EF670}" srcOrd="1" destOrd="0" parTransId="{4BC9296B-F29B-4050-B23C-9EC7CD77A297}" sibTransId="{B0973BCC-31A6-483B-B8E7-4FC0A74ABACA}"/>
    <dgm:cxn modelId="{B3B21566-1A98-49AA-BD47-99E1733CAB6A}" type="presOf" srcId="{C8E79CDB-126A-405A-9E0A-8188828E4FE1}" destId="{8854560A-C1D4-4B74-8FE5-BBD9F07F41E4}" srcOrd="0" destOrd="0" presId="urn:microsoft.com/office/officeart/2005/8/layout/cycle5"/>
    <dgm:cxn modelId="{C84FB95A-9B25-4379-8F3F-9482CB3C0339}" type="presOf" srcId="{B0973BCC-31A6-483B-B8E7-4FC0A74ABACA}" destId="{917F359D-CAC2-4488-8811-FDFBFFF6A0BC}" srcOrd="0" destOrd="0" presId="urn:microsoft.com/office/officeart/2005/8/layout/cycle5"/>
    <dgm:cxn modelId="{A12C498E-F04A-4639-BD8D-80594327AB7D}" type="presOf" srcId="{EA9AA54C-0584-40C2-9066-D605E61EF670}" destId="{1026B4C6-7A75-4CEB-9DB6-60CAAF334B59}" srcOrd="0" destOrd="0" presId="urn:microsoft.com/office/officeart/2005/8/layout/cycle5"/>
    <dgm:cxn modelId="{C3F4838E-34C9-4450-A142-03B011692781}" srcId="{38073744-28CE-42C1-9F8B-82633C73298B}" destId="{6F299882-0AF5-4FC2-821E-B3D402F2BE55}" srcOrd="4" destOrd="0" parTransId="{F17ECB4C-D15B-4552-BFD4-5FB9741A1E90}" sibTransId="{84B2D4B8-EB9F-406C-987E-3DB540C204FC}"/>
    <dgm:cxn modelId="{683779A5-332A-4EC8-AA49-9B87957EB654}" type="presOf" srcId="{BB39C408-5899-4C1B-874C-B813E9D8996A}" destId="{90B35997-D328-4035-BCFE-F172802772BC}" srcOrd="0" destOrd="0" presId="urn:microsoft.com/office/officeart/2005/8/layout/cycle5"/>
    <dgm:cxn modelId="{3D91ADAE-C81F-480C-A47C-F977F328B5A6}" srcId="{38073744-28CE-42C1-9F8B-82633C73298B}" destId="{78ADE4DC-92F4-46BA-B292-5892AE75ECD4}" srcOrd="2" destOrd="0" parTransId="{A3298FB1-3436-47DC-9D41-2B2795C062BB}" sibTransId="{BF0D142F-00A8-4A84-BED1-7FC0E2B9205E}"/>
    <dgm:cxn modelId="{3F60BCAF-C489-43EB-AD25-445BF76E8202}" type="presOf" srcId="{BF0D142F-00A8-4A84-BED1-7FC0E2B9205E}" destId="{819AF279-8321-406E-8174-C11369805FCF}" srcOrd="0" destOrd="0" presId="urn:microsoft.com/office/officeart/2005/8/layout/cycle5"/>
    <dgm:cxn modelId="{D22255BA-2FFA-4F61-A3D7-CF29DEC65BCF}" type="presOf" srcId="{6F299882-0AF5-4FC2-821E-B3D402F2BE55}" destId="{9DF90CE7-79A4-4602-BBF3-BAEAEFFF81CB}" srcOrd="0" destOrd="0" presId="urn:microsoft.com/office/officeart/2005/8/layout/cycle5"/>
    <dgm:cxn modelId="{CCF109BF-474C-420F-95C9-D7405072A9E2}" srcId="{38073744-28CE-42C1-9F8B-82633C73298B}" destId="{DB7C947B-A628-4390-A41D-82D2654409B8}" srcOrd="3" destOrd="0" parTransId="{F6FEEE32-6197-4311-9A3A-F900E6241FD2}" sibTransId="{C8E79CDB-126A-405A-9E0A-8188828E4FE1}"/>
    <dgm:cxn modelId="{BAA511C9-5E99-4F0B-95A3-50B4575EDB1F}" type="presOf" srcId="{84B2D4B8-EB9F-406C-987E-3DB540C204FC}" destId="{73E7092E-984B-4BF7-83CF-8AE926A7F097}" srcOrd="0" destOrd="0" presId="urn:microsoft.com/office/officeart/2005/8/layout/cycle5"/>
    <dgm:cxn modelId="{2BF158DF-38D0-4B8B-940D-96E450EEF389}" srcId="{38073744-28CE-42C1-9F8B-82633C73298B}" destId="{BB39C408-5899-4C1B-874C-B813E9D8996A}" srcOrd="0" destOrd="0" parTransId="{485623DD-D1C1-4093-A86B-C7B9D6EC8FAF}" sibTransId="{5D4EBF5F-8E0B-4E54-8E37-02364301D369}"/>
    <dgm:cxn modelId="{0696A7E7-C9B8-4240-8103-AE1F075A07F8}" type="presOf" srcId="{DB7C947B-A628-4390-A41D-82D2654409B8}" destId="{B964FE02-ECDB-48B6-B5A8-4B37EE3197C5}" srcOrd="0" destOrd="0" presId="urn:microsoft.com/office/officeart/2005/8/layout/cycle5"/>
    <dgm:cxn modelId="{71D860FE-F2B7-4A13-BEF0-F3F3CFF7C0EF}" type="presOf" srcId="{78ADE4DC-92F4-46BA-B292-5892AE75ECD4}" destId="{9AA1EABA-0A16-425E-8B2E-7D914B800464}" srcOrd="0" destOrd="0" presId="urn:microsoft.com/office/officeart/2005/8/layout/cycle5"/>
    <dgm:cxn modelId="{1B1DD82D-FA2E-4023-9FE2-DAD15EFC67AA}" type="presParOf" srcId="{D6978573-4066-4D63-916A-3ED0E43DB3E7}" destId="{90B35997-D328-4035-BCFE-F172802772BC}" srcOrd="0" destOrd="0" presId="urn:microsoft.com/office/officeart/2005/8/layout/cycle5"/>
    <dgm:cxn modelId="{163CF476-43EE-410E-BA22-0870244BCE56}" type="presParOf" srcId="{D6978573-4066-4D63-916A-3ED0E43DB3E7}" destId="{DEBBC71C-EF48-42E9-99E5-584FDDE65708}" srcOrd="1" destOrd="0" presId="urn:microsoft.com/office/officeart/2005/8/layout/cycle5"/>
    <dgm:cxn modelId="{FD8B2F17-5719-442A-BDDE-7002A6605ABF}" type="presParOf" srcId="{D6978573-4066-4D63-916A-3ED0E43DB3E7}" destId="{AF1A93B0-D6CE-4388-A882-BA341CBD3E9C}" srcOrd="2" destOrd="0" presId="urn:microsoft.com/office/officeart/2005/8/layout/cycle5"/>
    <dgm:cxn modelId="{839FE7A2-FD3A-4BF1-B5E9-48198177E5B2}" type="presParOf" srcId="{D6978573-4066-4D63-916A-3ED0E43DB3E7}" destId="{1026B4C6-7A75-4CEB-9DB6-60CAAF334B59}" srcOrd="3" destOrd="0" presId="urn:microsoft.com/office/officeart/2005/8/layout/cycle5"/>
    <dgm:cxn modelId="{B0D70C64-9E62-435B-95A3-BA59C98C6DCE}" type="presParOf" srcId="{D6978573-4066-4D63-916A-3ED0E43DB3E7}" destId="{5ECEF75B-9D24-46E0-AC0E-4940CCEAB24A}" srcOrd="4" destOrd="0" presId="urn:microsoft.com/office/officeart/2005/8/layout/cycle5"/>
    <dgm:cxn modelId="{DEBF3FFE-7D75-4531-A31C-C1F38F926A24}" type="presParOf" srcId="{D6978573-4066-4D63-916A-3ED0E43DB3E7}" destId="{917F359D-CAC2-4488-8811-FDFBFFF6A0BC}" srcOrd="5" destOrd="0" presId="urn:microsoft.com/office/officeart/2005/8/layout/cycle5"/>
    <dgm:cxn modelId="{E54EB40A-3EFC-445A-A9AA-1F53E844354D}" type="presParOf" srcId="{D6978573-4066-4D63-916A-3ED0E43DB3E7}" destId="{9AA1EABA-0A16-425E-8B2E-7D914B800464}" srcOrd="6" destOrd="0" presId="urn:microsoft.com/office/officeart/2005/8/layout/cycle5"/>
    <dgm:cxn modelId="{A393661D-6392-4BFB-867B-24FF9F4C3D7B}" type="presParOf" srcId="{D6978573-4066-4D63-916A-3ED0E43DB3E7}" destId="{A7ED6474-E7C0-4C93-8B24-6FFB03192260}" srcOrd="7" destOrd="0" presId="urn:microsoft.com/office/officeart/2005/8/layout/cycle5"/>
    <dgm:cxn modelId="{A54CA601-D9D0-4F45-8225-779DE3D8560C}" type="presParOf" srcId="{D6978573-4066-4D63-916A-3ED0E43DB3E7}" destId="{819AF279-8321-406E-8174-C11369805FCF}" srcOrd="8" destOrd="0" presId="urn:microsoft.com/office/officeart/2005/8/layout/cycle5"/>
    <dgm:cxn modelId="{AA493752-9F08-4707-8F08-CF5919FB3EE6}" type="presParOf" srcId="{D6978573-4066-4D63-916A-3ED0E43DB3E7}" destId="{B964FE02-ECDB-48B6-B5A8-4B37EE3197C5}" srcOrd="9" destOrd="0" presId="urn:microsoft.com/office/officeart/2005/8/layout/cycle5"/>
    <dgm:cxn modelId="{6DF9B13B-F22A-485A-95DB-452964A0F738}" type="presParOf" srcId="{D6978573-4066-4D63-916A-3ED0E43DB3E7}" destId="{EA22B96E-6507-4B2C-B64C-E52158559FDB}" srcOrd="10" destOrd="0" presId="urn:microsoft.com/office/officeart/2005/8/layout/cycle5"/>
    <dgm:cxn modelId="{C36F1B1F-CB58-4079-8AA6-61BE9367A12C}" type="presParOf" srcId="{D6978573-4066-4D63-916A-3ED0E43DB3E7}" destId="{8854560A-C1D4-4B74-8FE5-BBD9F07F41E4}" srcOrd="11" destOrd="0" presId="urn:microsoft.com/office/officeart/2005/8/layout/cycle5"/>
    <dgm:cxn modelId="{5D07EE08-F89A-417C-8893-BFDAE5B453A8}" type="presParOf" srcId="{D6978573-4066-4D63-916A-3ED0E43DB3E7}" destId="{9DF90CE7-79A4-4602-BBF3-BAEAEFFF81CB}" srcOrd="12" destOrd="0" presId="urn:microsoft.com/office/officeart/2005/8/layout/cycle5"/>
    <dgm:cxn modelId="{38560654-C996-4090-A133-8C583A36E843}" type="presParOf" srcId="{D6978573-4066-4D63-916A-3ED0E43DB3E7}" destId="{DF2B30B5-D608-4372-A6BD-2EF1C88DA06B}" srcOrd="13" destOrd="0" presId="urn:microsoft.com/office/officeart/2005/8/layout/cycle5"/>
    <dgm:cxn modelId="{C8179B5C-202B-43AB-8A64-DB4CD4B9F414}" type="presParOf" srcId="{D6978573-4066-4D63-916A-3ED0E43DB3E7}" destId="{73E7092E-984B-4BF7-83CF-8AE926A7F097}"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5997-D328-4035-BCFE-F172802772BC}">
      <dsp:nvSpPr>
        <dsp:cNvPr id="0" name=""/>
        <dsp:cNvSpPr/>
      </dsp:nvSpPr>
      <dsp:spPr>
        <a:xfrm>
          <a:off x="2665970" y="1465"/>
          <a:ext cx="1624723" cy="854467"/>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Mission</a:t>
          </a:r>
          <a:endParaRPr lang="nl-NL" sz="1600" b="1" kern="1200" dirty="0">
            <a:latin typeface="Garamond" panose="02020404030301010803" pitchFamily="18" charset="0"/>
          </a:endParaRPr>
        </a:p>
      </dsp:txBody>
      <dsp:txXfrm>
        <a:off x="2707682" y="43177"/>
        <a:ext cx="1541299" cy="771043"/>
      </dsp:txXfrm>
    </dsp:sp>
    <dsp:sp modelId="{AF1A93B0-D6CE-4388-A882-BA341CBD3E9C}">
      <dsp:nvSpPr>
        <dsp:cNvPr id="0" name=""/>
        <dsp:cNvSpPr/>
      </dsp:nvSpPr>
      <dsp:spPr>
        <a:xfrm>
          <a:off x="1811839" y="450198"/>
          <a:ext cx="3415128" cy="3415128"/>
        </a:xfrm>
        <a:custGeom>
          <a:avLst/>
          <a:gdLst/>
          <a:ahLst/>
          <a:cxnLst/>
          <a:rect l="0" t="0" r="0" b="0"/>
          <a:pathLst>
            <a:path>
              <a:moveTo>
                <a:pt x="2627771" y="269164"/>
              </a:moveTo>
              <a:arcTo wR="1707564" hR="1707564" stAng="18156530" swAng="1054894"/>
            </a:path>
          </a:pathLst>
        </a:custGeom>
        <a:noFill/>
        <a:ln w="38100" cap="flat" cmpd="sng" algn="ctr">
          <a:solidFill>
            <a:srgbClr val="006600"/>
          </a:solidFill>
          <a:prstDash val="solid"/>
          <a:miter lim="800000"/>
          <a:tailEnd type="arrow"/>
        </a:ln>
        <a:effectLst/>
      </dsp:spPr>
      <dsp:style>
        <a:lnRef idx="1">
          <a:scrgbClr r="0" g="0" b="0"/>
        </a:lnRef>
        <a:fillRef idx="0">
          <a:scrgbClr r="0" g="0" b="0"/>
        </a:fillRef>
        <a:effectRef idx="0">
          <a:scrgbClr r="0" g="0" b="0"/>
        </a:effectRef>
        <a:fontRef idx="minor"/>
      </dsp:style>
    </dsp:sp>
    <dsp:sp modelId="{1026B4C6-7A75-4CEB-9DB6-60CAAF334B59}">
      <dsp:nvSpPr>
        <dsp:cNvPr id="0" name=""/>
        <dsp:cNvSpPr/>
      </dsp:nvSpPr>
      <dsp:spPr>
        <a:xfrm>
          <a:off x="4319915" y="1201597"/>
          <a:ext cx="1624723" cy="854467"/>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Strategy</a:t>
          </a:r>
          <a:endParaRPr lang="nl-NL" sz="1600" b="1" kern="1200" dirty="0">
            <a:latin typeface="Garamond" panose="02020404030301010803" pitchFamily="18" charset="0"/>
          </a:endParaRPr>
        </a:p>
      </dsp:txBody>
      <dsp:txXfrm>
        <a:off x="4361627" y="1243309"/>
        <a:ext cx="1541299" cy="771043"/>
      </dsp:txXfrm>
    </dsp:sp>
    <dsp:sp modelId="{917F359D-CAC2-4488-8811-FDFBFFF6A0BC}">
      <dsp:nvSpPr>
        <dsp:cNvPr id="0" name=""/>
        <dsp:cNvSpPr/>
      </dsp:nvSpPr>
      <dsp:spPr>
        <a:xfrm>
          <a:off x="1792091" y="397794"/>
          <a:ext cx="3415128" cy="3415128"/>
        </a:xfrm>
        <a:custGeom>
          <a:avLst/>
          <a:gdLst/>
          <a:ahLst/>
          <a:cxnLst/>
          <a:rect l="0" t="0" r="0" b="0"/>
          <a:pathLst>
            <a:path>
              <a:moveTo>
                <a:pt x="3406988" y="1874093"/>
              </a:moveTo>
              <a:arcTo wR="1707564" hR="1707564" stAng="21935798" swAng="1343183"/>
            </a:path>
          </a:pathLst>
        </a:custGeom>
        <a:noFill/>
        <a:ln w="38100" cap="flat" cmpd="sng" algn="ctr">
          <a:solidFill>
            <a:schemeClr val="tx1">
              <a:lumMod val="85000"/>
              <a:lumOff val="1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1EABA-0A16-425E-8B2E-7D914B800464}">
      <dsp:nvSpPr>
        <dsp:cNvPr id="0" name=""/>
        <dsp:cNvSpPr/>
      </dsp:nvSpPr>
      <dsp:spPr>
        <a:xfrm>
          <a:off x="3669651" y="3090478"/>
          <a:ext cx="1624723" cy="854467"/>
        </a:xfrm>
        <a:prstGeom prst="roundRect">
          <a:avLst/>
        </a:prstGeom>
        <a:solidFill>
          <a:srgbClr val="8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Implementation</a:t>
          </a:r>
          <a:endParaRPr lang="nl-NL" sz="1600" b="1" kern="1200" dirty="0">
            <a:latin typeface="Garamond" panose="02020404030301010803" pitchFamily="18" charset="0"/>
          </a:endParaRPr>
        </a:p>
      </dsp:txBody>
      <dsp:txXfrm>
        <a:off x="3711363" y="3132190"/>
        <a:ext cx="1541299" cy="771043"/>
      </dsp:txXfrm>
    </dsp:sp>
    <dsp:sp modelId="{819AF279-8321-406E-8174-C11369805FCF}">
      <dsp:nvSpPr>
        <dsp:cNvPr id="0" name=""/>
        <dsp:cNvSpPr/>
      </dsp:nvSpPr>
      <dsp:spPr>
        <a:xfrm>
          <a:off x="1770767" y="428699"/>
          <a:ext cx="3415128" cy="3415128"/>
        </a:xfrm>
        <a:custGeom>
          <a:avLst/>
          <a:gdLst/>
          <a:ahLst/>
          <a:cxnLst/>
          <a:rect l="0" t="0" r="0" b="0"/>
          <a:pathLst>
            <a:path>
              <a:moveTo>
                <a:pt x="1791594" y="3413059"/>
              </a:moveTo>
              <a:arcTo wR="1707564" hR="1707564" stAng="5230758" swAng="654761"/>
            </a:path>
          </a:pathLst>
        </a:custGeom>
        <a:noFill/>
        <a:ln w="38100" cap="flat" cmpd="sng" algn="ctr">
          <a:solidFill>
            <a:srgbClr val="820000"/>
          </a:solidFill>
          <a:prstDash val="solid"/>
          <a:miter lim="800000"/>
          <a:tailEnd type="arrow"/>
        </a:ln>
        <a:effectLst/>
      </dsp:spPr>
      <dsp:style>
        <a:lnRef idx="1">
          <a:scrgbClr r="0" g="0" b="0"/>
        </a:lnRef>
        <a:fillRef idx="0">
          <a:scrgbClr r="0" g="0" b="0"/>
        </a:fillRef>
        <a:effectRef idx="0">
          <a:scrgbClr r="0" g="0" b="0"/>
        </a:effectRef>
        <a:fontRef idx="minor"/>
      </dsp:style>
    </dsp:sp>
    <dsp:sp modelId="{B964FE02-ECDB-48B6-B5A8-4B37EE3197C5}">
      <dsp:nvSpPr>
        <dsp:cNvPr id="0" name=""/>
        <dsp:cNvSpPr/>
      </dsp:nvSpPr>
      <dsp:spPr>
        <a:xfrm>
          <a:off x="1817368" y="3090478"/>
          <a:ext cx="1314564" cy="85446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err="1">
              <a:latin typeface="Garamond" panose="02020404030301010803" pitchFamily="18" charset="0"/>
            </a:rPr>
            <a:t>Execution</a:t>
          </a:r>
          <a:endParaRPr lang="nl-NL" sz="1600" b="1" kern="1200" dirty="0">
            <a:latin typeface="Garamond" panose="02020404030301010803" pitchFamily="18" charset="0"/>
          </a:endParaRPr>
        </a:p>
      </dsp:txBody>
      <dsp:txXfrm>
        <a:off x="1859080" y="3132190"/>
        <a:ext cx="1231140" cy="771043"/>
      </dsp:txXfrm>
    </dsp:sp>
    <dsp:sp modelId="{8854560A-C1D4-4B74-8FE5-BBD9F07F41E4}">
      <dsp:nvSpPr>
        <dsp:cNvPr id="0" name=""/>
        <dsp:cNvSpPr/>
      </dsp:nvSpPr>
      <dsp:spPr>
        <a:xfrm>
          <a:off x="1770414" y="428174"/>
          <a:ext cx="3415128" cy="3415128"/>
        </a:xfrm>
        <a:custGeom>
          <a:avLst/>
          <a:gdLst/>
          <a:ahLst/>
          <a:cxnLst/>
          <a:rect l="0" t="0" r="0" b="0"/>
          <a:pathLst>
            <a:path>
              <a:moveTo>
                <a:pt x="183811" y="2478247"/>
              </a:moveTo>
              <a:arcTo wR="1707564" hR="1707564" stAng="9190237" swAng="1326512"/>
            </a:path>
          </a:pathLst>
        </a:custGeom>
        <a:noFill/>
        <a:ln w="28575" cap="flat" cmpd="sng" algn="ctr">
          <a:solidFill>
            <a:srgbClr val="7030A0"/>
          </a:solidFill>
          <a:prstDash val="solid"/>
          <a:miter lim="800000"/>
          <a:tailEnd type="arrow"/>
        </a:ln>
        <a:effectLst/>
      </dsp:spPr>
      <dsp:style>
        <a:lnRef idx="1">
          <a:scrgbClr r="0" g="0" b="0"/>
        </a:lnRef>
        <a:fillRef idx="0">
          <a:scrgbClr r="0" g="0" b="0"/>
        </a:fillRef>
        <a:effectRef idx="0">
          <a:scrgbClr r="0" g="0" b="0"/>
        </a:effectRef>
        <a:fontRef idx="minor"/>
      </dsp:style>
    </dsp:sp>
    <dsp:sp modelId="{9DF90CE7-79A4-4602-BBF3-BAEAEFFF81CB}">
      <dsp:nvSpPr>
        <dsp:cNvPr id="0" name=""/>
        <dsp:cNvSpPr/>
      </dsp:nvSpPr>
      <dsp:spPr>
        <a:xfrm>
          <a:off x="1033042" y="1208426"/>
          <a:ext cx="1624723" cy="85446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Evaluation</a:t>
          </a:r>
          <a:endParaRPr lang="nl-NL" sz="1600" b="1" kern="1200" dirty="0">
            <a:latin typeface="Garamond" panose="02020404030301010803" pitchFamily="18" charset="0"/>
          </a:endParaRPr>
        </a:p>
      </dsp:txBody>
      <dsp:txXfrm>
        <a:off x="1074754" y="1250138"/>
        <a:ext cx="1541299" cy="771043"/>
      </dsp:txXfrm>
    </dsp:sp>
    <dsp:sp modelId="{73E7092E-984B-4BF7-83CF-8AE926A7F097}">
      <dsp:nvSpPr>
        <dsp:cNvPr id="0" name=""/>
        <dsp:cNvSpPr/>
      </dsp:nvSpPr>
      <dsp:spPr>
        <a:xfrm>
          <a:off x="1770079" y="429071"/>
          <a:ext cx="3415128" cy="3415128"/>
        </a:xfrm>
        <a:custGeom>
          <a:avLst/>
          <a:gdLst/>
          <a:ahLst/>
          <a:cxnLst/>
          <a:rect l="0" t="0" r="0" b="0"/>
          <a:pathLst>
            <a:path>
              <a:moveTo>
                <a:pt x="373187" y="642099"/>
              </a:moveTo>
              <a:arcTo wR="1707564" hR="1707564" stAng="13116386" swAng="1040026"/>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5997-D328-4035-BCFE-F172802772BC}">
      <dsp:nvSpPr>
        <dsp:cNvPr id="0" name=""/>
        <dsp:cNvSpPr/>
      </dsp:nvSpPr>
      <dsp:spPr>
        <a:xfrm>
          <a:off x="2665970" y="1465"/>
          <a:ext cx="1624723" cy="854467"/>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Mission</a:t>
          </a:r>
          <a:endParaRPr lang="nl-NL" sz="1600" b="1" kern="1200" dirty="0">
            <a:latin typeface="Garamond" panose="02020404030301010803" pitchFamily="18" charset="0"/>
          </a:endParaRPr>
        </a:p>
      </dsp:txBody>
      <dsp:txXfrm>
        <a:off x="2707682" y="43177"/>
        <a:ext cx="1541299" cy="771043"/>
      </dsp:txXfrm>
    </dsp:sp>
    <dsp:sp modelId="{AF1A93B0-D6CE-4388-A882-BA341CBD3E9C}">
      <dsp:nvSpPr>
        <dsp:cNvPr id="0" name=""/>
        <dsp:cNvSpPr/>
      </dsp:nvSpPr>
      <dsp:spPr>
        <a:xfrm>
          <a:off x="1811839" y="450198"/>
          <a:ext cx="3415128" cy="3415128"/>
        </a:xfrm>
        <a:custGeom>
          <a:avLst/>
          <a:gdLst/>
          <a:ahLst/>
          <a:cxnLst/>
          <a:rect l="0" t="0" r="0" b="0"/>
          <a:pathLst>
            <a:path>
              <a:moveTo>
                <a:pt x="2627771" y="269164"/>
              </a:moveTo>
              <a:arcTo wR="1707564" hR="1707564" stAng="18156530" swAng="1054894"/>
            </a:path>
          </a:pathLst>
        </a:custGeom>
        <a:noFill/>
        <a:ln w="38100" cap="flat" cmpd="sng" algn="ctr">
          <a:solidFill>
            <a:srgbClr val="006600"/>
          </a:solidFill>
          <a:prstDash val="solid"/>
          <a:miter lim="800000"/>
          <a:tailEnd type="arrow"/>
        </a:ln>
        <a:effectLst/>
      </dsp:spPr>
      <dsp:style>
        <a:lnRef idx="1">
          <a:scrgbClr r="0" g="0" b="0"/>
        </a:lnRef>
        <a:fillRef idx="0">
          <a:scrgbClr r="0" g="0" b="0"/>
        </a:fillRef>
        <a:effectRef idx="0">
          <a:scrgbClr r="0" g="0" b="0"/>
        </a:effectRef>
        <a:fontRef idx="minor"/>
      </dsp:style>
    </dsp:sp>
    <dsp:sp modelId="{1026B4C6-7A75-4CEB-9DB6-60CAAF334B59}">
      <dsp:nvSpPr>
        <dsp:cNvPr id="0" name=""/>
        <dsp:cNvSpPr/>
      </dsp:nvSpPr>
      <dsp:spPr>
        <a:xfrm>
          <a:off x="4319915" y="1201597"/>
          <a:ext cx="1624723" cy="854467"/>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Strategy</a:t>
          </a:r>
          <a:endParaRPr lang="nl-NL" sz="1600" b="1" kern="1200" dirty="0">
            <a:latin typeface="Garamond" panose="02020404030301010803" pitchFamily="18" charset="0"/>
          </a:endParaRPr>
        </a:p>
      </dsp:txBody>
      <dsp:txXfrm>
        <a:off x="4361627" y="1243309"/>
        <a:ext cx="1541299" cy="771043"/>
      </dsp:txXfrm>
    </dsp:sp>
    <dsp:sp modelId="{917F359D-CAC2-4488-8811-FDFBFFF6A0BC}">
      <dsp:nvSpPr>
        <dsp:cNvPr id="0" name=""/>
        <dsp:cNvSpPr/>
      </dsp:nvSpPr>
      <dsp:spPr>
        <a:xfrm>
          <a:off x="1792091" y="397794"/>
          <a:ext cx="3415128" cy="3415128"/>
        </a:xfrm>
        <a:custGeom>
          <a:avLst/>
          <a:gdLst/>
          <a:ahLst/>
          <a:cxnLst/>
          <a:rect l="0" t="0" r="0" b="0"/>
          <a:pathLst>
            <a:path>
              <a:moveTo>
                <a:pt x="3406988" y="1874093"/>
              </a:moveTo>
              <a:arcTo wR="1707564" hR="1707564" stAng="21935798" swAng="1343183"/>
            </a:path>
          </a:pathLst>
        </a:custGeom>
        <a:noFill/>
        <a:ln w="38100" cap="flat" cmpd="sng" algn="ctr">
          <a:solidFill>
            <a:schemeClr val="tx1">
              <a:lumMod val="85000"/>
              <a:lumOff val="1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1EABA-0A16-425E-8B2E-7D914B800464}">
      <dsp:nvSpPr>
        <dsp:cNvPr id="0" name=""/>
        <dsp:cNvSpPr/>
      </dsp:nvSpPr>
      <dsp:spPr>
        <a:xfrm>
          <a:off x="3669651" y="3090478"/>
          <a:ext cx="1624723" cy="854467"/>
        </a:xfrm>
        <a:prstGeom prst="roundRect">
          <a:avLst/>
        </a:prstGeom>
        <a:solidFill>
          <a:srgbClr val="8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Implementation</a:t>
          </a:r>
          <a:endParaRPr lang="nl-NL" sz="1600" b="1" kern="1200" dirty="0">
            <a:latin typeface="Garamond" panose="02020404030301010803" pitchFamily="18" charset="0"/>
          </a:endParaRPr>
        </a:p>
      </dsp:txBody>
      <dsp:txXfrm>
        <a:off x="3711363" y="3132190"/>
        <a:ext cx="1541299" cy="771043"/>
      </dsp:txXfrm>
    </dsp:sp>
    <dsp:sp modelId="{819AF279-8321-406E-8174-C11369805FCF}">
      <dsp:nvSpPr>
        <dsp:cNvPr id="0" name=""/>
        <dsp:cNvSpPr/>
      </dsp:nvSpPr>
      <dsp:spPr>
        <a:xfrm>
          <a:off x="1770767" y="428699"/>
          <a:ext cx="3415128" cy="3415128"/>
        </a:xfrm>
        <a:custGeom>
          <a:avLst/>
          <a:gdLst/>
          <a:ahLst/>
          <a:cxnLst/>
          <a:rect l="0" t="0" r="0" b="0"/>
          <a:pathLst>
            <a:path>
              <a:moveTo>
                <a:pt x="1791594" y="3413059"/>
              </a:moveTo>
              <a:arcTo wR="1707564" hR="1707564" stAng="5230758" swAng="654761"/>
            </a:path>
          </a:pathLst>
        </a:custGeom>
        <a:noFill/>
        <a:ln w="38100" cap="flat" cmpd="sng" algn="ctr">
          <a:solidFill>
            <a:srgbClr val="820000"/>
          </a:solidFill>
          <a:prstDash val="solid"/>
          <a:miter lim="800000"/>
          <a:tailEnd type="arrow"/>
        </a:ln>
        <a:effectLst/>
      </dsp:spPr>
      <dsp:style>
        <a:lnRef idx="1">
          <a:scrgbClr r="0" g="0" b="0"/>
        </a:lnRef>
        <a:fillRef idx="0">
          <a:scrgbClr r="0" g="0" b="0"/>
        </a:fillRef>
        <a:effectRef idx="0">
          <a:scrgbClr r="0" g="0" b="0"/>
        </a:effectRef>
        <a:fontRef idx="minor"/>
      </dsp:style>
    </dsp:sp>
    <dsp:sp modelId="{B964FE02-ECDB-48B6-B5A8-4B37EE3197C5}">
      <dsp:nvSpPr>
        <dsp:cNvPr id="0" name=""/>
        <dsp:cNvSpPr/>
      </dsp:nvSpPr>
      <dsp:spPr>
        <a:xfrm>
          <a:off x="1817368" y="3090478"/>
          <a:ext cx="1314564" cy="85446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err="1">
              <a:latin typeface="Garamond" panose="02020404030301010803" pitchFamily="18" charset="0"/>
            </a:rPr>
            <a:t>Execution</a:t>
          </a:r>
          <a:endParaRPr lang="nl-NL" sz="1600" b="1" kern="1200" dirty="0">
            <a:latin typeface="Garamond" panose="02020404030301010803" pitchFamily="18" charset="0"/>
          </a:endParaRPr>
        </a:p>
      </dsp:txBody>
      <dsp:txXfrm>
        <a:off x="1859080" y="3132190"/>
        <a:ext cx="1231140" cy="771043"/>
      </dsp:txXfrm>
    </dsp:sp>
    <dsp:sp modelId="{8854560A-C1D4-4B74-8FE5-BBD9F07F41E4}">
      <dsp:nvSpPr>
        <dsp:cNvPr id="0" name=""/>
        <dsp:cNvSpPr/>
      </dsp:nvSpPr>
      <dsp:spPr>
        <a:xfrm>
          <a:off x="1770414" y="428174"/>
          <a:ext cx="3415128" cy="3415128"/>
        </a:xfrm>
        <a:custGeom>
          <a:avLst/>
          <a:gdLst/>
          <a:ahLst/>
          <a:cxnLst/>
          <a:rect l="0" t="0" r="0" b="0"/>
          <a:pathLst>
            <a:path>
              <a:moveTo>
                <a:pt x="183811" y="2478247"/>
              </a:moveTo>
              <a:arcTo wR="1707564" hR="1707564" stAng="9190237" swAng="1326512"/>
            </a:path>
          </a:pathLst>
        </a:custGeom>
        <a:noFill/>
        <a:ln w="28575" cap="flat" cmpd="sng" algn="ctr">
          <a:solidFill>
            <a:srgbClr val="7030A0"/>
          </a:solidFill>
          <a:prstDash val="solid"/>
          <a:miter lim="800000"/>
          <a:tailEnd type="arrow"/>
        </a:ln>
        <a:effectLst/>
      </dsp:spPr>
      <dsp:style>
        <a:lnRef idx="1">
          <a:scrgbClr r="0" g="0" b="0"/>
        </a:lnRef>
        <a:fillRef idx="0">
          <a:scrgbClr r="0" g="0" b="0"/>
        </a:fillRef>
        <a:effectRef idx="0">
          <a:scrgbClr r="0" g="0" b="0"/>
        </a:effectRef>
        <a:fontRef idx="minor"/>
      </dsp:style>
    </dsp:sp>
    <dsp:sp modelId="{9DF90CE7-79A4-4602-BBF3-BAEAEFFF81CB}">
      <dsp:nvSpPr>
        <dsp:cNvPr id="0" name=""/>
        <dsp:cNvSpPr/>
      </dsp:nvSpPr>
      <dsp:spPr>
        <a:xfrm>
          <a:off x="1033042" y="1208426"/>
          <a:ext cx="1624723" cy="85446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Evaluation</a:t>
          </a:r>
          <a:endParaRPr lang="nl-NL" sz="1600" b="1" kern="1200" dirty="0">
            <a:latin typeface="Garamond" panose="02020404030301010803" pitchFamily="18" charset="0"/>
          </a:endParaRPr>
        </a:p>
      </dsp:txBody>
      <dsp:txXfrm>
        <a:off x="1074754" y="1250138"/>
        <a:ext cx="1541299" cy="771043"/>
      </dsp:txXfrm>
    </dsp:sp>
    <dsp:sp modelId="{73E7092E-984B-4BF7-83CF-8AE926A7F097}">
      <dsp:nvSpPr>
        <dsp:cNvPr id="0" name=""/>
        <dsp:cNvSpPr/>
      </dsp:nvSpPr>
      <dsp:spPr>
        <a:xfrm>
          <a:off x="1770079" y="429071"/>
          <a:ext cx="3415128" cy="3415128"/>
        </a:xfrm>
        <a:custGeom>
          <a:avLst/>
          <a:gdLst/>
          <a:ahLst/>
          <a:cxnLst/>
          <a:rect l="0" t="0" r="0" b="0"/>
          <a:pathLst>
            <a:path>
              <a:moveTo>
                <a:pt x="373187" y="642099"/>
              </a:moveTo>
              <a:arcTo wR="1707564" hR="1707564" stAng="13116386" swAng="1040026"/>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5997-D328-4035-BCFE-F172802772BC}">
      <dsp:nvSpPr>
        <dsp:cNvPr id="0" name=""/>
        <dsp:cNvSpPr/>
      </dsp:nvSpPr>
      <dsp:spPr>
        <a:xfrm>
          <a:off x="2665970" y="1465"/>
          <a:ext cx="1624723" cy="854467"/>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Mission</a:t>
          </a:r>
          <a:endParaRPr lang="nl-NL" sz="1600" b="1" kern="1200" dirty="0">
            <a:latin typeface="Garamond" panose="02020404030301010803" pitchFamily="18" charset="0"/>
          </a:endParaRPr>
        </a:p>
      </dsp:txBody>
      <dsp:txXfrm>
        <a:off x="2707682" y="43177"/>
        <a:ext cx="1541299" cy="771043"/>
      </dsp:txXfrm>
    </dsp:sp>
    <dsp:sp modelId="{AF1A93B0-D6CE-4388-A882-BA341CBD3E9C}">
      <dsp:nvSpPr>
        <dsp:cNvPr id="0" name=""/>
        <dsp:cNvSpPr/>
      </dsp:nvSpPr>
      <dsp:spPr>
        <a:xfrm>
          <a:off x="1811839" y="450198"/>
          <a:ext cx="3415128" cy="3415128"/>
        </a:xfrm>
        <a:custGeom>
          <a:avLst/>
          <a:gdLst/>
          <a:ahLst/>
          <a:cxnLst/>
          <a:rect l="0" t="0" r="0" b="0"/>
          <a:pathLst>
            <a:path>
              <a:moveTo>
                <a:pt x="2627771" y="269164"/>
              </a:moveTo>
              <a:arcTo wR="1707564" hR="1707564" stAng="18156530" swAng="1054894"/>
            </a:path>
          </a:pathLst>
        </a:custGeom>
        <a:noFill/>
        <a:ln w="38100" cap="flat" cmpd="sng" algn="ctr">
          <a:solidFill>
            <a:srgbClr val="006600"/>
          </a:solidFill>
          <a:prstDash val="solid"/>
          <a:miter lim="800000"/>
          <a:tailEnd type="arrow"/>
        </a:ln>
        <a:effectLst/>
      </dsp:spPr>
      <dsp:style>
        <a:lnRef idx="1">
          <a:scrgbClr r="0" g="0" b="0"/>
        </a:lnRef>
        <a:fillRef idx="0">
          <a:scrgbClr r="0" g="0" b="0"/>
        </a:fillRef>
        <a:effectRef idx="0">
          <a:scrgbClr r="0" g="0" b="0"/>
        </a:effectRef>
        <a:fontRef idx="minor"/>
      </dsp:style>
    </dsp:sp>
    <dsp:sp modelId="{1026B4C6-7A75-4CEB-9DB6-60CAAF334B59}">
      <dsp:nvSpPr>
        <dsp:cNvPr id="0" name=""/>
        <dsp:cNvSpPr/>
      </dsp:nvSpPr>
      <dsp:spPr>
        <a:xfrm>
          <a:off x="4319915" y="1201597"/>
          <a:ext cx="1624723" cy="854467"/>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Strategy</a:t>
          </a:r>
          <a:endParaRPr lang="nl-NL" sz="1600" b="1" kern="1200" dirty="0">
            <a:latin typeface="Garamond" panose="02020404030301010803" pitchFamily="18" charset="0"/>
          </a:endParaRPr>
        </a:p>
      </dsp:txBody>
      <dsp:txXfrm>
        <a:off x="4361627" y="1243309"/>
        <a:ext cx="1541299" cy="771043"/>
      </dsp:txXfrm>
    </dsp:sp>
    <dsp:sp modelId="{917F359D-CAC2-4488-8811-FDFBFFF6A0BC}">
      <dsp:nvSpPr>
        <dsp:cNvPr id="0" name=""/>
        <dsp:cNvSpPr/>
      </dsp:nvSpPr>
      <dsp:spPr>
        <a:xfrm>
          <a:off x="1792091" y="397794"/>
          <a:ext cx="3415128" cy="3415128"/>
        </a:xfrm>
        <a:custGeom>
          <a:avLst/>
          <a:gdLst/>
          <a:ahLst/>
          <a:cxnLst/>
          <a:rect l="0" t="0" r="0" b="0"/>
          <a:pathLst>
            <a:path>
              <a:moveTo>
                <a:pt x="3406988" y="1874093"/>
              </a:moveTo>
              <a:arcTo wR="1707564" hR="1707564" stAng="21935798" swAng="1343183"/>
            </a:path>
          </a:pathLst>
        </a:custGeom>
        <a:noFill/>
        <a:ln w="38100" cap="flat" cmpd="sng" algn="ctr">
          <a:solidFill>
            <a:schemeClr val="tx1">
              <a:lumMod val="85000"/>
              <a:lumOff val="1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1EABA-0A16-425E-8B2E-7D914B800464}">
      <dsp:nvSpPr>
        <dsp:cNvPr id="0" name=""/>
        <dsp:cNvSpPr/>
      </dsp:nvSpPr>
      <dsp:spPr>
        <a:xfrm>
          <a:off x="3669651" y="3090478"/>
          <a:ext cx="1624723" cy="854467"/>
        </a:xfrm>
        <a:prstGeom prst="roundRect">
          <a:avLst/>
        </a:prstGeom>
        <a:solidFill>
          <a:srgbClr val="8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Implementation</a:t>
          </a:r>
          <a:endParaRPr lang="nl-NL" sz="1600" b="1" kern="1200" dirty="0">
            <a:latin typeface="Garamond" panose="02020404030301010803" pitchFamily="18" charset="0"/>
          </a:endParaRPr>
        </a:p>
      </dsp:txBody>
      <dsp:txXfrm>
        <a:off x="3711363" y="3132190"/>
        <a:ext cx="1541299" cy="771043"/>
      </dsp:txXfrm>
    </dsp:sp>
    <dsp:sp modelId="{819AF279-8321-406E-8174-C11369805FCF}">
      <dsp:nvSpPr>
        <dsp:cNvPr id="0" name=""/>
        <dsp:cNvSpPr/>
      </dsp:nvSpPr>
      <dsp:spPr>
        <a:xfrm>
          <a:off x="1770767" y="428699"/>
          <a:ext cx="3415128" cy="3415128"/>
        </a:xfrm>
        <a:custGeom>
          <a:avLst/>
          <a:gdLst/>
          <a:ahLst/>
          <a:cxnLst/>
          <a:rect l="0" t="0" r="0" b="0"/>
          <a:pathLst>
            <a:path>
              <a:moveTo>
                <a:pt x="1791594" y="3413059"/>
              </a:moveTo>
              <a:arcTo wR="1707564" hR="1707564" stAng="5230758" swAng="654761"/>
            </a:path>
          </a:pathLst>
        </a:custGeom>
        <a:noFill/>
        <a:ln w="38100" cap="flat" cmpd="sng" algn="ctr">
          <a:solidFill>
            <a:srgbClr val="820000"/>
          </a:solidFill>
          <a:prstDash val="solid"/>
          <a:miter lim="800000"/>
          <a:tailEnd type="arrow"/>
        </a:ln>
        <a:effectLst/>
      </dsp:spPr>
      <dsp:style>
        <a:lnRef idx="1">
          <a:scrgbClr r="0" g="0" b="0"/>
        </a:lnRef>
        <a:fillRef idx="0">
          <a:scrgbClr r="0" g="0" b="0"/>
        </a:fillRef>
        <a:effectRef idx="0">
          <a:scrgbClr r="0" g="0" b="0"/>
        </a:effectRef>
        <a:fontRef idx="minor"/>
      </dsp:style>
    </dsp:sp>
    <dsp:sp modelId="{B964FE02-ECDB-48B6-B5A8-4B37EE3197C5}">
      <dsp:nvSpPr>
        <dsp:cNvPr id="0" name=""/>
        <dsp:cNvSpPr/>
      </dsp:nvSpPr>
      <dsp:spPr>
        <a:xfrm>
          <a:off x="1817368" y="3090478"/>
          <a:ext cx="1314564" cy="85446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err="1">
              <a:latin typeface="Garamond" panose="02020404030301010803" pitchFamily="18" charset="0"/>
            </a:rPr>
            <a:t>Execution</a:t>
          </a:r>
          <a:endParaRPr lang="nl-NL" sz="1600" b="1" kern="1200" dirty="0">
            <a:latin typeface="Garamond" panose="02020404030301010803" pitchFamily="18" charset="0"/>
          </a:endParaRPr>
        </a:p>
      </dsp:txBody>
      <dsp:txXfrm>
        <a:off x="1859080" y="3132190"/>
        <a:ext cx="1231140" cy="771043"/>
      </dsp:txXfrm>
    </dsp:sp>
    <dsp:sp modelId="{8854560A-C1D4-4B74-8FE5-BBD9F07F41E4}">
      <dsp:nvSpPr>
        <dsp:cNvPr id="0" name=""/>
        <dsp:cNvSpPr/>
      </dsp:nvSpPr>
      <dsp:spPr>
        <a:xfrm>
          <a:off x="1770414" y="428174"/>
          <a:ext cx="3415128" cy="3415128"/>
        </a:xfrm>
        <a:custGeom>
          <a:avLst/>
          <a:gdLst/>
          <a:ahLst/>
          <a:cxnLst/>
          <a:rect l="0" t="0" r="0" b="0"/>
          <a:pathLst>
            <a:path>
              <a:moveTo>
                <a:pt x="183811" y="2478247"/>
              </a:moveTo>
              <a:arcTo wR="1707564" hR="1707564" stAng="9190237" swAng="1326512"/>
            </a:path>
          </a:pathLst>
        </a:custGeom>
        <a:noFill/>
        <a:ln w="28575" cap="flat" cmpd="sng" algn="ctr">
          <a:solidFill>
            <a:srgbClr val="7030A0"/>
          </a:solidFill>
          <a:prstDash val="solid"/>
          <a:miter lim="800000"/>
          <a:tailEnd type="arrow"/>
        </a:ln>
        <a:effectLst/>
      </dsp:spPr>
      <dsp:style>
        <a:lnRef idx="1">
          <a:scrgbClr r="0" g="0" b="0"/>
        </a:lnRef>
        <a:fillRef idx="0">
          <a:scrgbClr r="0" g="0" b="0"/>
        </a:fillRef>
        <a:effectRef idx="0">
          <a:scrgbClr r="0" g="0" b="0"/>
        </a:effectRef>
        <a:fontRef idx="minor"/>
      </dsp:style>
    </dsp:sp>
    <dsp:sp modelId="{9DF90CE7-79A4-4602-BBF3-BAEAEFFF81CB}">
      <dsp:nvSpPr>
        <dsp:cNvPr id="0" name=""/>
        <dsp:cNvSpPr/>
      </dsp:nvSpPr>
      <dsp:spPr>
        <a:xfrm>
          <a:off x="1033042" y="1208426"/>
          <a:ext cx="1624723" cy="85446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Evaluation</a:t>
          </a:r>
          <a:endParaRPr lang="nl-NL" sz="1600" b="1" kern="1200" dirty="0">
            <a:latin typeface="Garamond" panose="02020404030301010803" pitchFamily="18" charset="0"/>
          </a:endParaRPr>
        </a:p>
      </dsp:txBody>
      <dsp:txXfrm>
        <a:off x="1074754" y="1250138"/>
        <a:ext cx="1541299" cy="771043"/>
      </dsp:txXfrm>
    </dsp:sp>
    <dsp:sp modelId="{73E7092E-984B-4BF7-83CF-8AE926A7F097}">
      <dsp:nvSpPr>
        <dsp:cNvPr id="0" name=""/>
        <dsp:cNvSpPr/>
      </dsp:nvSpPr>
      <dsp:spPr>
        <a:xfrm>
          <a:off x="1770079" y="429071"/>
          <a:ext cx="3415128" cy="3415128"/>
        </a:xfrm>
        <a:custGeom>
          <a:avLst/>
          <a:gdLst/>
          <a:ahLst/>
          <a:cxnLst/>
          <a:rect l="0" t="0" r="0" b="0"/>
          <a:pathLst>
            <a:path>
              <a:moveTo>
                <a:pt x="373187" y="642099"/>
              </a:moveTo>
              <a:arcTo wR="1707564" hR="1707564" stAng="13116386" swAng="1040026"/>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5997-D328-4035-BCFE-F172802772BC}">
      <dsp:nvSpPr>
        <dsp:cNvPr id="0" name=""/>
        <dsp:cNvSpPr/>
      </dsp:nvSpPr>
      <dsp:spPr>
        <a:xfrm>
          <a:off x="2665970" y="1465"/>
          <a:ext cx="1624723" cy="854467"/>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Mission</a:t>
          </a:r>
          <a:endParaRPr lang="nl-NL" sz="1600" b="1" kern="1200" dirty="0">
            <a:latin typeface="Garamond" panose="02020404030301010803" pitchFamily="18" charset="0"/>
          </a:endParaRPr>
        </a:p>
      </dsp:txBody>
      <dsp:txXfrm>
        <a:off x="2707682" y="43177"/>
        <a:ext cx="1541299" cy="771043"/>
      </dsp:txXfrm>
    </dsp:sp>
    <dsp:sp modelId="{AF1A93B0-D6CE-4388-A882-BA341CBD3E9C}">
      <dsp:nvSpPr>
        <dsp:cNvPr id="0" name=""/>
        <dsp:cNvSpPr/>
      </dsp:nvSpPr>
      <dsp:spPr>
        <a:xfrm>
          <a:off x="1811839" y="450198"/>
          <a:ext cx="3415128" cy="3415128"/>
        </a:xfrm>
        <a:custGeom>
          <a:avLst/>
          <a:gdLst/>
          <a:ahLst/>
          <a:cxnLst/>
          <a:rect l="0" t="0" r="0" b="0"/>
          <a:pathLst>
            <a:path>
              <a:moveTo>
                <a:pt x="2627771" y="269164"/>
              </a:moveTo>
              <a:arcTo wR="1707564" hR="1707564" stAng="18156530" swAng="1054894"/>
            </a:path>
          </a:pathLst>
        </a:custGeom>
        <a:noFill/>
        <a:ln w="38100" cap="flat" cmpd="sng" algn="ctr">
          <a:solidFill>
            <a:srgbClr val="006600"/>
          </a:solidFill>
          <a:prstDash val="solid"/>
          <a:miter lim="800000"/>
          <a:tailEnd type="arrow"/>
        </a:ln>
        <a:effectLst/>
      </dsp:spPr>
      <dsp:style>
        <a:lnRef idx="1">
          <a:scrgbClr r="0" g="0" b="0"/>
        </a:lnRef>
        <a:fillRef idx="0">
          <a:scrgbClr r="0" g="0" b="0"/>
        </a:fillRef>
        <a:effectRef idx="0">
          <a:scrgbClr r="0" g="0" b="0"/>
        </a:effectRef>
        <a:fontRef idx="minor"/>
      </dsp:style>
    </dsp:sp>
    <dsp:sp modelId="{1026B4C6-7A75-4CEB-9DB6-60CAAF334B59}">
      <dsp:nvSpPr>
        <dsp:cNvPr id="0" name=""/>
        <dsp:cNvSpPr/>
      </dsp:nvSpPr>
      <dsp:spPr>
        <a:xfrm>
          <a:off x="4319915" y="1201597"/>
          <a:ext cx="1624723" cy="854467"/>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Strategy</a:t>
          </a:r>
          <a:endParaRPr lang="nl-NL" sz="1600" b="1" kern="1200" dirty="0">
            <a:latin typeface="Garamond" panose="02020404030301010803" pitchFamily="18" charset="0"/>
          </a:endParaRPr>
        </a:p>
      </dsp:txBody>
      <dsp:txXfrm>
        <a:off x="4361627" y="1243309"/>
        <a:ext cx="1541299" cy="771043"/>
      </dsp:txXfrm>
    </dsp:sp>
    <dsp:sp modelId="{917F359D-CAC2-4488-8811-FDFBFFF6A0BC}">
      <dsp:nvSpPr>
        <dsp:cNvPr id="0" name=""/>
        <dsp:cNvSpPr/>
      </dsp:nvSpPr>
      <dsp:spPr>
        <a:xfrm>
          <a:off x="1792091" y="397794"/>
          <a:ext cx="3415128" cy="3415128"/>
        </a:xfrm>
        <a:custGeom>
          <a:avLst/>
          <a:gdLst/>
          <a:ahLst/>
          <a:cxnLst/>
          <a:rect l="0" t="0" r="0" b="0"/>
          <a:pathLst>
            <a:path>
              <a:moveTo>
                <a:pt x="3406988" y="1874093"/>
              </a:moveTo>
              <a:arcTo wR="1707564" hR="1707564" stAng="21935798" swAng="1343183"/>
            </a:path>
          </a:pathLst>
        </a:custGeom>
        <a:noFill/>
        <a:ln w="38100" cap="flat" cmpd="sng" algn="ctr">
          <a:solidFill>
            <a:schemeClr val="tx1">
              <a:lumMod val="85000"/>
              <a:lumOff val="1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1EABA-0A16-425E-8B2E-7D914B800464}">
      <dsp:nvSpPr>
        <dsp:cNvPr id="0" name=""/>
        <dsp:cNvSpPr/>
      </dsp:nvSpPr>
      <dsp:spPr>
        <a:xfrm>
          <a:off x="3669651" y="3090478"/>
          <a:ext cx="1624723" cy="854467"/>
        </a:xfrm>
        <a:prstGeom prst="roundRect">
          <a:avLst/>
        </a:prstGeom>
        <a:solidFill>
          <a:srgbClr val="8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Implementation</a:t>
          </a:r>
          <a:endParaRPr lang="nl-NL" sz="1600" b="1" kern="1200" dirty="0">
            <a:latin typeface="Garamond" panose="02020404030301010803" pitchFamily="18" charset="0"/>
          </a:endParaRPr>
        </a:p>
      </dsp:txBody>
      <dsp:txXfrm>
        <a:off x="3711363" y="3132190"/>
        <a:ext cx="1541299" cy="771043"/>
      </dsp:txXfrm>
    </dsp:sp>
    <dsp:sp modelId="{819AF279-8321-406E-8174-C11369805FCF}">
      <dsp:nvSpPr>
        <dsp:cNvPr id="0" name=""/>
        <dsp:cNvSpPr/>
      </dsp:nvSpPr>
      <dsp:spPr>
        <a:xfrm>
          <a:off x="1770767" y="428699"/>
          <a:ext cx="3415128" cy="3415128"/>
        </a:xfrm>
        <a:custGeom>
          <a:avLst/>
          <a:gdLst/>
          <a:ahLst/>
          <a:cxnLst/>
          <a:rect l="0" t="0" r="0" b="0"/>
          <a:pathLst>
            <a:path>
              <a:moveTo>
                <a:pt x="1791594" y="3413059"/>
              </a:moveTo>
              <a:arcTo wR="1707564" hR="1707564" stAng="5230758" swAng="654761"/>
            </a:path>
          </a:pathLst>
        </a:custGeom>
        <a:noFill/>
        <a:ln w="38100" cap="flat" cmpd="sng" algn="ctr">
          <a:solidFill>
            <a:srgbClr val="820000"/>
          </a:solidFill>
          <a:prstDash val="solid"/>
          <a:miter lim="800000"/>
          <a:tailEnd type="arrow"/>
        </a:ln>
        <a:effectLst/>
      </dsp:spPr>
      <dsp:style>
        <a:lnRef idx="1">
          <a:scrgbClr r="0" g="0" b="0"/>
        </a:lnRef>
        <a:fillRef idx="0">
          <a:scrgbClr r="0" g="0" b="0"/>
        </a:fillRef>
        <a:effectRef idx="0">
          <a:scrgbClr r="0" g="0" b="0"/>
        </a:effectRef>
        <a:fontRef idx="minor"/>
      </dsp:style>
    </dsp:sp>
    <dsp:sp modelId="{B964FE02-ECDB-48B6-B5A8-4B37EE3197C5}">
      <dsp:nvSpPr>
        <dsp:cNvPr id="0" name=""/>
        <dsp:cNvSpPr/>
      </dsp:nvSpPr>
      <dsp:spPr>
        <a:xfrm>
          <a:off x="1817368" y="3090478"/>
          <a:ext cx="1314564" cy="85446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err="1">
              <a:latin typeface="Garamond" panose="02020404030301010803" pitchFamily="18" charset="0"/>
            </a:rPr>
            <a:t>Execution</a:t>
          </a:r>
          <a:endParaRPr lang="nl-NL" sz="1600" b="1" kern="1200" dirty="0">
            <a:latin typeface="Garamond" panose="02020404030301010803" pitchFamily="18" charset="0"/>
          </a:endParaRPr>
        </a:p>
      </dsp:txBody>
      <dsp:txXfrm>
        <a:off x="1859080" y="3132190"/>
        <a:ext cx="1231140" cy="771043"/>
      </dsp:txXfrm>
    </dsp:sp>
    <dsp:sp modelId="{8854560A-C1D4-4B74-8FE5-BBD9F07F41E4}">
      <dsp:nvSpPr>
        <dsp:cNvPr id="0" name=""/>
        <dsp:cNvSpPr/>
      </dsp:nvSpPr>
      <dsp:spPr>
        <a:xfrm>
          <a:off x="1770414" y="428174"/>
          <a:ext cx="3415128" cy="3415128"/>
        </a:xfrm>
        <a:custGeom>
          <a:avLst/>
          <a:gdLst/>
          <a:ahLst/>
          <a:cxnLst/>
          <a:rect l="0" t="0" r="0" b="0"/>
          <a:pathLst>
            <a:path>
              <a:moveTo>
                <a:pt x="183811" y="2478247"/>
              </a:moveTo>
              <a:arcTo wR="1707564" hR="1707564" stAng="9190237" swAng="1326512"/>
            </a:path>
          </a:pathLst>
        </a:custGeom>
        <a:noFill/>
        <a:ln w="28575" cap="flat" cmpd="sng" algn="ctr">
          <a:solidFill>
            <a:srgbClr val="7030A0"/>
          </a:solidFill>
          <a:prstDash val="solid"/>
          <a:miter lim="800000"/>
          <a:tailEnd type="arrow"/>
        </a:ln>
        <a:effectLst/>
      </dsp:spPr>
      <dsp:style>
        <a:lnRef idx="1">
          <a:scrgbClr r="0" g="0" b="0"/>
        </a:lnRef>
        <a:fillRef idx="0">
          <a:scrgbClr r="0" g="0" b="0"/>
        </a:fillRef>
        <a:effectRef idx="0">
          <a:scrgbClr r="0" g="0" b="0"/>
        </a:effectRef>
        <a:fontRef idx="minor"/>
      </dsp:style>
    </dsp:sp>
    <dsp:sp modelId="{9DF90CE7-79A4-4602-BBF3-BAEAEFFF81CB}">
      <dsp:nvSpPr>
        <dsp:cNvPr id="0" name=""/>
        <dsp:cNvSpPr/>
      </dsp:nvSpPr>
      <dsp:spPr>
        <a:xfrm>
          <a:off x="1033042" y="1208426"/>
          <a:ext cx="1624723" cy="85446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Evaluation</a:t>
          </a:r>
          <a:endParaRPr lang="nl-NL" sz="1600" b="1" kern="1200" dirty="0">
            <a:latin typeface="Garamond" panose="02020404030301010803" pitchFamily="18" charset="0"/>
          </a:endParaRPr>
        </a:p>
      </dsp:txBody>
      <dsp:txXfrm>
        <a:off x="1074754" y="1250138"/>
        <a:ext cx="1541299" cy="771043"/>
      </dsp:txXfrm>
    </dsp:sp>
    <dsp:sp modelId="{73E7092E-984B-4BF7-83CF-8AE926A7F097}">
      <dsp:nvSpPr>
        <dsp:cNvPr id="0" name=""/>
        <dsp:cNvSpPr/>
      </dsp:nvSpPr>
      <dsp:spPr>
        <a:xfrm>
          <a:off x="1770079" y="429071"/>
          <a:ext cx="3415128" cy="3415128"/>
        </a:xfrm>
        <a:custGeom>
          <a:avLst/>
          <a:gdLst/>
          <a:ahLst/>
          <a:cxnLst/>
          <a:rect l="0" t="0" r="0" b="0"/>
          <a:pathLst>
            <a:path>
              <a:moveTo>
                <a:pt x="373187" y="642099"/>
              </a:moveTo>
              <a:arcTo wR="1707564" hR="1707564" stAng="13116386" swAng="1040026"/>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5997-D328-4035-BCFE-F172802772BC}">
      <dsp:nvSpPr>
        <dsp:cNvPr id="0" name=""/>
        <dsp:cNvSpPr/>
      </dsp:nvSpPr>
      <dsp:spPr>
        <a:xfrm>
          <a:off x="2665970" y="1465"/>
          <a:ext cx="1624723" cy="854467"/>
        </a:xfrm>
        <a:prstGeom prst="roundRect">
          <a:avLst/>
        </a:prstGeom>
        <a:solidFill>
          <a:srgbClr val="00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Mission</a:t>
          </a:r>
          <a:endParaRPr lang="nl-NL" sz="1600" b="1" kern="1200" dirty="0">
            <a:latin typeface="Garamond" panose="02020404030301010803" pitchFamily="18" charset="0"/>
          </a:endParaRPr>
        </a:p>
      </dsp:txBody>
      <dsp:txXfrm>
        <a:off x="2707682" y="43177"/>
        <a:ext cx="1541299" cy="771043"/>
      </dsp:txXfrm>
    </dsp:sp>
    <dsp:sp modelId="{AF1A93B0-D6CE-4388-A882-BA341CBD3E9C}">
      <dsp:nvSpPr>
        <dsp:cNvPr id="0" name=""/>
        <dsp:cNvSpPr/>
      </dsp:nvSpPr>
      <dsp:spPr>
        <a:xfrm>
          <a:off x="1811839" y="450198"/>
          <a:ext cx="3415128" cy="3415128"/>
        </a:xfrm>
        <a:custGeom>
          <a:avLst/>
          <a:gdLst/>
          <a:ahLst/>
          <a:cxnLst/>
          <a:rect l="0" t="0" r="0" b="0"/>
          <a:pathLst>
            <a:path>
              <a:moveTo>
                <a:pt x="2627771" y="269164"/>
              </a:moveTo>
              <a:arcTo wR="1707564" hR="1707564" stAng="18156530" swAng="1054894"/>
            </a:path>
          </a:pathLst>
        </a:custGeom>
        <a:noFill/>
        <a:ln w="38100" cap="flat" cmpd="sng" algn="ctr">
          <a:solidFill>
            <a:srgbClr val="006600"/>
          </a:solidFill>
          <a:prstDash val="solid"/>
          <a:miter lim="800000"/>
          <a:tailEnd type="arrow"/>
        </a:ln>
        <a:effectLst/>
      </dsp:spPr>
      <dsp:style>
        <a:lnRef idx="1">
          <a:scrgbClr r="0" g="0" b="0"/>
        </a:lnRef>
        <a:fillRef idx="0">
          <a:scrgbClr r="0" g="0" b="0"/>
        </a:fillRef>
        <a:effectRef idx="0">
          <a:scrgbClr r="0" g="0" b="0"/>
        </a:effectRef>
        <a:fontRef idx="minor"/>
      </dsp:style>
    </dsp:sp>
    <dsp:sp modelId="{1026B4C6-7A75-4CEB-9DB6-60CAAF334B59}">
      <dsp:nvSpPr>
        <dsp:cNvPr id="0" name=""/>
        <dsp:cNvSpPr/>
      </dsp:nvSpPr>
      <dsp:spPr>
        <a:xfrm>
          <a:off x="4319915" y="1201597"/>
          <a:ext cx="1624723" cy="854467"/>
        </a:xfrm>
        <a:prstGeom prst="roundRect">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Strategy</a:t>
          </a:r>
          <a:endParaRPr lang="nl-NL" sz="1600" b="1" kern="1200" dirty="0">
            <a:latin typeface="Garamond" panose="02020404030301010803" pitchFamily="18" charset="0"/>
          </a:endParaRPr>
        </a:p>
      </dsp:txBody>
      <dsp:txXfrm>
        <a:off x="4361627" y="1243309"/>
        <a:ext cx="1541299" cy="771043"/>
      </dsp:txXfrm>
    </dsp:sp>
    <dsp:sp modelId="{917F359D-CAC2-4488-8811-FDFBFFF6A0BC}">
      <dsp:nvSpPr>
        <dsp:cNvPr id="0" name=""/>
        <dsp:cNvSpPr/>
      </dsp:nvSpPr>
      <dsp:spPr>
        <a:xfrm>
          <a:off x="1792091" y="397794"/>
          <a:ext cx="3415128" cy="3415128"/>
        </a:xfrm>
        <a:custGeom>
          <a:avLst/>
          <a:gdLst/>
          <a:ahLst/>
          <a:cxnLst/>
          <a:rect l="0" t="0" r="0" b="0"/>
          <a:pathLst>
            <a:path>
              <a:moveTo>
                <a:pt x="3406988" y="1874093"/>
              </a:moveTo>
              <a:arcTo wR="1707564" hR="1707564" stAng="21935798" swAng="1343183"/>
            </a:path>
          </a:pathLst>
        </a:custGeom>
        <a:noFill/>
        <a:ln w="38100" cap="flat" cmpd="sng" algn="ctr">
          <a:solidFill>
            <a:schemeClr val="tx1">
              <a:lumMod val="85000"/>
              <a:lumOff val="1500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A1EABA-0A16-425E-8B2E-7D914B800464}">
      <dsp:nvSpPr>
        <dsp:cNvPr id="0" name=""/>
        <dsp:cNvSpPr/>
      </dsp:nvSpPr>
      <dsp:spPr>
        <a:xfrm>
          <a:off x="3669651" y="3090478"/>
          <a:ext cx="1624723" cy="854467"/>
        </a:xfrm>
        <a:prstGeom prst="roundRect">
          <a:avLst/>
        </a:prstGeom>
        <a:solidFill>
          <a:srgbClr val="82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Implementation</a:t>
          </a:r>
          <a:endParaRPr lang="nl-NL" sz="1600" b="1" kern="1200" dirty="0">
            <a:latin typeface="Garamond" panose="02020404030301010803" pitchFamily="18" charset="0"/>
          </a:endParaRPr>
        </a:p>
      </dsp:txBody>
      <dsp:txXfrm>
        <a:off x="3711363" y="3132190"/>
        <a:ext cx="1541299" cy="771043"/>
      </dsp:txXfrm>
    </dsp:sp>
    <dsp:sp modelId="{819AF279-8321-406E-8174-C11369805FCF}">
      <dsp:nvSpPr>
        <dsp:cNvPr id="0" name=""/>
        <dsp:cNvSpPr/>
      </dsp:nvSpPr>
      <dsp:spPr>
        <a:xfrm>
          <a:off x="1770767" y="428699"/>
          <a:ext cx="3415128" cy="3415128"/>
        </a:xfrm>
        <a:custGeom>
          <a:avLst/>
          <a:gdLst/>
          <a:ahLst/>
          <a:cxnLst/>
          <a:rect l="0" t="0" r="0" b="0"/>
          <a:pathLst>
            <a:path>
              <a:moveTo>
                <a:pt x="1791594" y="3413059"/>
              </a:moveTo>
              <a:arcTo wR="1707564" hR="1707564" stAng="5230758" swAng="654761"/>
            </a:path>
          </a:pathLst>
        </a:custGeom>
        <a:noFill/>
        <a:ln w="38100" cap="flat" cmpd="sng" algn="ctr">
          <a:solidFill>
            <a:srgbClr val="820000"/>
          </a:solidFill>
          <a:prstDash val="solid"/>
          <a:miter lim="800000"/>
          <a:tailEnd type="arrow"/>
        </a:ln>
        <a:effectLst/>
      </dsp:spPr>
      <dsp:style>
        <a:lnRef idx="1">
          <a:scrgbClr r="0" g="0" b="0"/>
        </a:lnRef>
        <a:fillRef idx="0">
          <a:scrgbClr r="0" g="0" b="0"/>
        </a:fillRef>
        <a:effectRef idx="0">
          <a:scrgbClr r="0" g="0" b="0"/>
        </a:effectRef>
        <a:fontRef idx="minor"/>
      </dsp:style>
    </dsp:sp>
    <dsp:sp modelId="{B964FE02-ECDB-48B6-B5A8-4B37EE3197C5}">
      <dsp:nvSpPr>
        <dsp:cNvPr id="0" name=""/>
        <dsp:cNvSpPr/>
      </dsp:nvSpPr>
      <dsp:spPr>
        <a:xfrm>
          <a:off x="1817368" y="3090478"/>
          <a:ext cx="1314564" cy="854467"/>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b="1" kern="1200" dirty="0" err="1">
              <a:latin typeface="Garamond" panose="02020404030301010803" pitchFamily="18" charset="0"/>
            </a:rPr>
            <a:t>Execution</a:t>
          </a:r>
          <a:endParaRPr lang="nl-NL" sz="1600" b="1" kern="1200" dirty="0">
            <a:latin typeface="Garamond" panose="02020404030301010803" pitchFamily="18" charset="0"/>
          </a:endParaRPr>
        </a:p>
      </dsp:txBody>
      <dsp:txXfrm>
        <a:off x="1859080" y="3132190"/>
        <a:ext cx="1231140" cy="771043"/>
      </dsp:txXfrm>
    </dsp:sp>
    <dsp:sp modelId="{8854560A-C1D4-4B74-8FE5-BBD9F07F41E4}">
      <dsp:nvSpPr>
        <dsp:cNvPr id="0" name=""/>
        <dsp:cNvSpPr/>
      </dsp:nvSpPr>
      <dsp:spPr>
        <a:xfrm>
          <a:off x="1770414" y="428174"/>
          <a:ext cx="3415128" cy="3415128"/>
        </a:xfrm>
        <a:custGeom>
          <a:avLst/>
          <a:gdLst/>
          <a:ahLst/>
          <a:cxnLst/>
          <a:rect l="0" t="0" r="0" b="0"/>
          <a:pathLst>
            <a:path>
              <a:moveTo>
                <a:pt x="183811" y="2478247"/>
              </a:moveTo>
              <a:arcTo wR="1707564" hR="1707564" stAng="9190237" swAng="1326512"/>
            </a:path>
          </a:pathLst>
        </a:custGeom>
        <a:noFill/>
        <a:ln w="28575" cap="flat" cmpd="sng" algn="ctr">
          <a:solidFill>
            <a:srgbClr val="7030A0"/>
          </a:solidFill>
          <a:prstDash val="solid"/>
          <a:miter lim="800000"/>
          <a:tailEnd type="arrow"/>
        </a:ln>
        <a:effectLst/>
      </dsp:spPr>
      <dsp:style>
        <a:lnRef idx="1">
          <a:scrgbClr r="0" g="0" b="0"/>
        </a:lnRef>
        <a:fillRef idx="0">
          <a:scrgbClr r="0" g="0" b="0"/>
        </a:fillRef>
        <a:effectRef idx="0">
          <a:scrgbClr r="0" g="0" b="0"/>
        </a:effectRef>
        <a:fontRef idx="minor"/>
      </dsp:style>
    </dsp:sp>
    <dsp:sp modelId="{9DF90CE7-79A4-4602-BBF3-BAEAEFFF81CB}">
      <dsp:nvSpPr>
        <dsp:cNvPr id="0" name=""/>
        <dsp:cNvSpPr/>
      </dsp:nvSpPr>
      <dsp:spPr>
        <a:xfrm>
          <a:off x="1033042" y="1208426"/>
          <a:ext cx="1624723" cy="85446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Garamond" panose="02020404030301010803" pitchFamily="18" charset="0"/>
            </a:rPr>
            <a:t>Evaluation</a:t>
          </a:r>
          <a:endParaRPr lang="nl-NL" sz="1600" b="1" kern="1200" dirty="0">
            <a:latin typeface="Garamond" panose="02020404030301010803" pitchFamily="18" charset="0"/>
          </a:endParaRPr>
        </a:p>
      </dsp:txBody>
      <dsp:txXfrm>
        <a:off x="1074754" y="1250138"/>
        <a:ext cx="1541299" cy="771043"/>
      </dsp:txXfrm>
    </dsp:sp>
    <dsp:sp modelId="{73E7092E-984B-4BF7-83CF-8AE926A7F097}">
      <dsp:nvSpPr>
        <dsp:cNvPr id="0" name=""/>
        <dsp:cNvSpPr/>
      </dsp:nvSpPr>
      <dsp:spPr>
        <a:xfrm>
          <a:off x="1770079" y="429071"/>
          <a:ext cx="3415128" cy="3415128"/>
        </a:xfrm>
        <a:custGeom>
          <a:avLst/>
          <a:gdLst/>
          <a:ahLst/>
          <a:cxnLst/>
          <a:rect l="0" t="0" r="0" b="0"/>
          <a:pathLst>
            <a:path>
              <a:moveTo>
                <a:pt x="373187" y="642099"/>
              </a:moveTo>
              <a:arcTo wR="1707564" hR="1707564" stAng="13116386" swAng="1040026"/>
            </a:path>
          </a:pathLst>
        </a:custGeom>
        <a:noFill/>
        <a:ln w="38100" cap="flat" cmpd="sng" algn="ctr">
          <a:solidFill>
            <a:srgbClr val="002060"/>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7D73-3F49-4D46-87DD-65B03D0E7830}" type="datetimeFigureOut">
              <a:rPr lang="nl-NL" smtClean="0"/>
              <a:t>6-12-2020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D7D4C-3733-49CC-95E0-A1BE31B8AC6B}" type="slidenum">
              <a:rPr lang="nl-NL" smtClean="0"/>
              <a:t>‹nr.›</a:t>
            </a:fld>
            <a:endParaRPr lang="nl-NL"/>
          </a:p>
        </p:txBody>
      </p:sp>
    </p:spTree>
    <p:extLst>
      <p:ext uri="{BB962C8B-B14F-4D97-AF65-F5344CB8AC3E}">
        <p14:creationId xmlns:p14="http://schemas.microsoft.com/office/powerpoint/2010/main" val="126210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ictionary.cambridge.org/dictionary/english/help" TargetMode="External"/><Relationship Id="rId7" Type="http://schemas.openxmlformats.org/officeDocument/2006/relationships/hyperlink" Target="https://dictionary.cambridge.org/dictionary/english/successfu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ictionary.cambridge.org/dictionary/english/people" TargetMode="External"/><Relationship Id="rId5" Type="http://schemas.openxmlformats.org/officeDocument/2006/relationships/hyperlink" Target="https://dictionary.cambridge.org/dictionary/english/achieve" TargetMode="External"/><Relationship Id="rId4" Type="http://schemas.openxmlformats.org/officeDocument/2006/relationships/hyperlink" Target="https://dictionary.cambridge.org/dictionary/english/produc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Beyond </a:t>
            </a:r>
            <a:r>
              <a:rPr lang="nl-NL" dirty="0" err="1"/>
              <a:t>academia</a:t>
            </a:r>
            <a:r>
              <a:rPr lang="nl-NL" dirty="0"/>
              <a:t>, </a:t>
            </a:r>
            <a:r>
              <a:rPr lang="nl-NL" dirty="0" err="1"/>
              <a:t>absolutely</a:t>
            </a:r>
            <a:r>
              <a:rPr lang="nl-NL" dirty="0"/>
              <a:t> </a:t>
            </a:r>
            <a:r>
              <a:rPr lang="nl-NL" dirty="0" err="1"/>
              <a:t>true</a:t>
            </a:r>
            <a:r>
              <a:rPr lang="nl-NL" dirty="0"/>
              <a:t> in </a:t>
            </a:r>
            <a:r>
              <a:rPr lang="nl-NL" dirty="0" err="1"/>
              <a:t>my</a:t>
            </a:r>
            <a:r>
              <a:rPr lang="nl-NL" dirty="0"/>
              <a:t> view</a:t>
            </a:r>
          </a:p>
          <a:p>
            <a:endParaRPr lang="nl-NL" dirty="0"/>
          </a:p>
          <a:p>
            <a:r>
              <a:rPr lang="nl-NL" dirty="0" err="1"/>
              <a:t>Contribution</a:t>
            </a:r>
            <a:r>
              <a:rPr lang="nl-NL" dirty="0"/>
              <a:t> </a:t>
            </a:r>
            <a:r>
              <a:rPr lang="nl-NL" dirty="0" err="1"/>
              <a:t>implies</a:t>
            </a:r>
            <a:r>
              <a:rPr lang="nl-NL" dirty="0"/>
              <a:t> “</a:t>
            </a:r>
            <a:r>
              <a:rPr lang="en-US" dirty="0"/>
              <a:t>something that you do to </a:t>
            </a:r>
            <a:r>
              <a:rPr lang="en-US" dirty="0">
                <a:hlinkClick r:id="rId3" tooltip="help"/>
              </a:rPr>
              <a:t>help</a:t>
            </a:r>
            <a:r>
              <a:rPr lang="en-US" dirty="0"/>
              <a:t> </a:t>
            </a:r>
            <a:r>
              <a:rPr lang="en-US" dirty="0">
                <a:hlinkClick r:id="rId4" tooltip="produce"/>
              </a:rPr>
              <a:t>produce</a:t>
            </a:r>
            <a:r>
              <a:rPr lang="en-US" dirty="0"/>
              <a:t> or </a:t>
            </a:r>
            <a:r>
              <a:rPr lang="en-US" dirty="0">
                <a:hlinkClick r:id="rId5" tooltip="achieve"/>
              </a:rPr>
              <a:t>achieve</a:t>
            </a:r>
            <a:r>
              <a:rPr lang="en-US" dirty="0"/>
              <a:t> something together with other </a:t>
            </a:r>
            <a:r>
              <a:rPr lang="en-US" dirty="0">
                <a:hlinkClick r:id="rId6" tooltip="people"/>
              </a:rPr>
              <a:t>people</a:t>
            </a:r>
            <a:r>
              <a:rPr lang="en-US" dirty="0"/>
              <a:t>, or to </a:t>
            </a:r>
            <a:r>
              <a:rPr lang="en-US" dirty="0">
                <a:hlinkClick r:id="rId3" tooltip="help"/>
              </a:rPr>
              <a:t>help</a:t>
            </a:r>
            <a:r>
              <a:rPr lang="en-US" dirty="0"/>
              <a:t> make something </a:t>
            </a:r>
            <a:r>
              <a:rPr lang="en-US" dirty="0">
                <a:hlinkClick r:id="rId7" tooltip="successful"/>
              </a:rPr>
              <a:t>successful</a:t>
            </a:r>
            <a:r>
              <a:rPr lang="en-US" dirty="0"/>
              <a:t>. Now obviously that is what the goal is, but the question is if an objective definition of impact is actually always positive. What about </a:t>
            </a:r>
            <a:r>
              <a:rPr lang="en-US" dirty="0" err="1"/>
              <a:t>grimpact</a:t>
            </a:r>
            <a:r>
              <a:rPr lang="en-US" dirty="0"/>
              <a:t>? Innovations from which certain communities will flourish and others will suffer. Or is this not something we should decide upon, because the eventual impacts on society are determined by the way it is implemented and that is not something you need to worry about? (Just saying something maybe a bit controversial, what do you think?</a:t>
            </a:r>
            <a:endParaRPr lang="nl-NL" dirty="0"/>
          </a:p>
        </p:txBody>
      </p:sp>
      <p:sp>
        <p:nvSpPr>
          <p:cNvPr id="4" name="Tijdelijke aanduiding voor dianummer 3"/>
          <p:cNvSpPr>
            <a:spLocks noGrp="1"/>
          </p:cNvSpPr>
          <p:nvPr>
            <p:ph type="sldNum" sz="quarter" idx="5"/>
          </p:nvPr>
        </p:nvSpPr>
        <p:spPr/>
        <p:txBody>
          <a:bodyPr/>
          <a:lstStyle/>
          <a:p>
            <a:fld id="{D44D7D4C-3733-49CC-95E0-A1BE31B8AC6B}" type="slidenum">
              <a:rPr lang="nl-NL" smtClean="0"/>
              <a:t>14</a:t>
            </a:fld>
            <a:endParaRPr lang="nl-NL"/>
          </a:p>
        </p:txBody>
      </p:sp>
    </p:spTree>
    <p:extLst>
      <p:ext uri="{BB962C8B-B14F-4D97-AF65-F5344CB8AC3E}">
        <p14:creationId xmlns:p14="http://schemas.microsoft.com/office/powerpoint/2010/main" val="811744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GB" dirty="0"/>
              <a:t>Again, something that the </a:t>
            </a:r>
            <a:r>
              <a:rPr lang="en-GB" dirty="0" err="1"/>
              <a:t>THE</a:t>
            </a:r>
            <a:r>
              <a:rPr lang="en-GB" dirty="0"/>
              <a:t> outcomes</a:t>
            </a:r>
            <a:r>
              <a:rPr lang="en-GB" baseline="0" dirty="0"/>
              <a:t> and internal data should be collected for: external infrastructure</a:t>
            </a:r>
            <a:endParaRPr lang="en-GB" dirty="0"/>
          </a:p>
          <a:p>
            <a:pPr lvl="1"/>
            <a:r>
              <a:rPr lang="en-GB" dirty="0"/>
              <a:t>Which relations already exist (bilateral is nice, but multi-lateral is better?)</a:t>
            </a:r>
            <a:endParaRPr lang="nl-NL" dirty="0"/>
          </a:p>
          <a:p>
            <a:pPr lvl="1"/>
            <a:r>
              <a:rPr lang="en-GB" dirty="0"/>
              <a:t>Do they need to be formal/informal/bilateral/multilateral/clusters</a:t>
            </a:r>
          </a:p>
          <a:p>
            <a:pPr lvl="1"/>
            <a:endParaRPr lang="nl-NL" dirty="0"/>
          </a:p>
          <a:p>
            <a:pPr lvl="1"/>
            <a:r>
              <a:rPr lang="en-GB" dirty="0"/>
              <a:t>Like in any relationship It is extremely important to understand own worth and why other players would see the value in collaborating with you. (</a:t>
            </a:r>
            <a:r>
              <a:rPr lang="en-GB" sz="1200" kern="1200" dirty="0">
                <a:solidFill>
                  <a:schemeClr val="tx1"/>
                </a:solidFill>
                <a:effectLst/>
                <a:latin typeface="+mn-lt"/>
                <a:ea typeface="+mn-ea"/>
                <a:cs typeface="+mn-cs"/>
              </a:rPr>
              <a:t>helping stakeholders see the business case for operating in a more sustainable way is not always easy, but it is crucial; otherwise, people will think that sustainable development is just about ‘doing good’ and not also about ‘doing well’.)</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1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Next phase is strategy</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06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dirty="0"/>
              <a:t>Where do you start?</a:t>
            </a:r>
            <a:r>
              <a:rPr lang="en-US" sz="1200" dirty="0"/>
              <a:t> Set priorities, timelines </a:t>
            </a:r>
            <a:r>
              <a:rPr lang="en-US" sz="1200" b="1" i="1" dirty="0"/>
              <a:t>What</a:t>
            </a:r>
            <a:r>
              <a:rPr lang="en-US" sz="1200" b="1" i="1" baseline="0" dirty="0"/>
              <a:t> would the priority, the first step have to be in your institution or department (limited to what’s in your power)</a:t>
            </a:r>
            <a:endParaRPr lang="en-US" sz="1200" dirty="0"/>
          </a:p>
          <a:p>
            <a:r>
              <a:rPr lang="en-US" sz="1200" dirty="0"/>
              <a:t>Who needs to be on board to get started</a:t>
            </a:r>
            <a:r>
              <a:rPr lang="en-GB" dirty="0"/>
              <a:t> (</a:t>
            </a:r>
            <a:r>
              <a:rPr lang="en-GB" sz="1200" kern="1200" dirty="0">
                <a:solidFill>
                  <a:schemeClr val="tx1"/>
                </a:solidFill>
                <a:effectLst/>
                <a:latin typeface="+mn-lt"/>
                <a:ea typeface="+mn-ea"/>
                <a:cs typeface="+mn-cs"/>
              </a:rPr>
              <a:t>show the positive impact and economic returns on social and environmental investments)</a:t>
            </a:r>
            <a:endParaRPr lang="en-GB" sz="1200" dirty="0"/>
          </a:p>
          <a:p>
            <a:r>
              <a:rPr lang="en-GB" sz="1200" dirty="0"/>
              <a:t>Create room, time and capacity</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113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Next phase is strategy</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86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85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Next phase is strategy</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41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 </a:t>
            </a:r>
            <a:r>
              <a:rPr lang="en-US" dirty="0"/>
              <a:t>might take time but data is relevant in general (</a:t>
            </a:r>
            <a:r>
              <a:rPr lang="en-GB" sz="1200" kern="1200" dirty="0">
                <a:solidFill>
                  <a:schemeClr val="tx1"/>
                </a:solidFill>
                <a:effectLst/>
                <a:latin typeface="+mn-lt"/>
                <a:ea typeface="+mn-ea"/>
                <a:cs typeface="+mn-cs"/>
              </a:rPr>
              <a:t>“naming and faming” people in the organization who have made a difference</a:t>
            </a:r>
            <a:r>
              <a:rPr lang="en-GB" sz="1200" kern="1200" baseline="0" dirty="0">
                <a:solidFill>
                  <a:schemeClr val="tx1"/>
                </a:solidFill>
                <a:effectLst/>
                <a:latin typeface="+mn-lt"/>
                <a:ea typeface="+mn-ea"/>
                <a:cs typeface="+mn-cs"/>
              </a:rPr>
              <a:t> nudges </a:t>
            </a:r>
            <a:r>
              <a:rPr lang="en-GB" sz="1200" kern="1200" baseline="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a:t>
            </a:r>
            <a:endParaRPr lang="en-US" dirty="0"/>
          </a:p>
          <a:p>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39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4D7D4C-3733-49CC-95E0-A1BE31B8AC6B}" type="slidenum">
              <a:rPr lang="nl-NL" smtClean="0"/>
              <a:t>15</a:t>
            </a:fld>
            <a:endParaRPr lang="nl-NL"/>
          </a:p>
        </p:txBody>
      </p:sp>
    </p:spTree>
    <p:extLst>
      <p:ext uri="{BB962C8B-B14F-4D97-AF65-F5344CB8AC3E}">
        <p14:creationId xmlns:p14="http://schemas.microsoft.com/office/powerpoint/2010/main" val="407527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Next phase is strategy</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1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Most of you are not in the position to adapt,</a:t>
            </a:r>
            <a:r>
              <a:rPr lang="en-GB" sz="1200" kern="1200" baseline="0" dirty="0">
                <a:solidFill>
                  <a:schemeClr val="tx1"/>
                </a:solidFill>
                <a:effectLst/>
                <a:latin typeface="+mn-lt"/>
                <a:ea typeface="+mn-ea"/>
                <a:cs typeface="+mn-cs"/>
              </a:rPr>
              <a:t> adjust or change a mission, but what you can do is determine to what extent the current performance matches the mission of your institution, or perhaps even your department or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osition in relation to other (competing) regional, national, international players</a:t>
            </a:r>
            <a:endParaRPr lang="nl-NL"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Define current situation: what are current strengths and weaknesses, the organization’s scale and influence, core competencies (not possible or preferable to deviate from too much) </a:t>
            </a:r>
            <a:r>
              <a:rPr lang="en-GB" sz="1200" b="1" i="1" kern="1200" dirty="0">
                <a:solidFill>
                  <a:schemeClr val="tx1"/>
                </a:solidFill>
                <a:effectLst/>
                <a:latin typeface="+mn-lt"/>
                <a:ea typeface="+mn-ea"/>
                <a:cs typeface="+mn-cs"/>
              </a:rPr>
              <a:t>So looking at your current mission and the data that you are aware of, does your institution’s performance</a:t>
            </a:r>
            <a:r>
              <a:rPr lang="en-GB" sz="1200" b="1" i="1" kern="1200" baseline="0" dirty="0">
                <a:solidFill>
                  <a:schemeClr val="tx1"/>
                </a:solidFill>
                <a:effectLst/>
                <a:latin typeface="+mn-lt"/>
                <a:ea typeface="+mn-ea"/>
                <a:cs typeface="+mn-cs"/>
              </a:rPr>
              <a:t> match the mission? If not, what is the biggest weakness?</a:t>
            </a:r>
            <a:endParaRPr lang="en-GB"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you are in the position</a:t>
            </a:r>
            <a:r>
              <a:rPr lang="en-GB" sz="1200" kern="1200" baseline="0" dirty="0">
                <a:solidFill>
                  <a:schemeClr val="tx1"/>
                </a:solidFill>
                <a:effectLst/>
                <a:latin typeface="+mn-lt"/>
                <a:ea typeface="+mn-ea"/>
                <a:cs typeface="+mn-cs"/>
              </a:rPr>
              <a:t> to adjust/adapt your mission, do you want to be broadly focused or specialise</a:t>
            </a:r>
          </a:p>
          <a:p>
            <a:pPr lvl="0"/>
            <a:endParaRPr lang="en-GB" sz="1200" kern="1200" baseline="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Use the ranking and internal data to help further improve your profile.</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05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Delivering knowledge to solve societal challenges. (</a:t>
            </a:r>
            <a:r>
              <a:rPr lang="en-US" dirty="0" err="1"/>
              <a:t>OsloMet</a:t>
            </a:r>
            <a:r>
              <a:rPr lang="en-US" dirty="0"/>
              <a:t>)</a:t>
            </a:r>
          </a:p>
          <a:p>
            <a:r>
              <a:rPr lang="en-US" dirty="0"/>
              <a:t>Contributing in an active and committed way to a better society for tomorrow (VUB - Free University Brussels)</a:t>
            </a:r>
          </a:p>
          <a:p>
            <a:r>
              <a:rPr lang="en-US" dirty="0"/>
              <a:t>Conducting frontline life sciences research for the benefit of scientific progress and society. Breakthrough research will lead to a better quality of life, economic growth and sustainable societal well-being. (VIB)</a:t>
            </a:r>
          </a:p>
          <a:p>
            <a:r>
              <a:rPr lang="nl-NL" sz="1200" kern="1200" dirty="0">
                <a:solidFill>
                  <a:schemeClr val="tx1"/>
                </a:solidFill>
                <a:effectLst/>
                <a:latin typeface="+mn-lt"/>
                <a:ea typeface="+mn-ea"/>
                <a:cs typeface="+mn-cs"/>
              </a:rPr>
              <a:t>We </a:t>
            </a:r>
            <a:r>
              <a:rPr lang="nl-NL" sz="1200" kern="1200" dirty="0" err="1">
                <a:solidFill>
                  <a:schemeClr val="tx1"/>
                </a:solidFill>
                <a:effectLst/>
                <a:latin typeface="+mn-lt"/>
                <a:ea typeface="+mn-ea"/>
                <a:cs typeface="+mn-cs"/>
              </a:rPr>
              <a:t>join</a:t>
            </a:r>
            <a:r>
              <a:rPr lang="nl-NL" sz="1200" kern="1200" dirty="0">
                <a:solidFill>
                  <a:schemeClr val="tx1"/>
                </a:solidFill>
                <a:effectLst/>
                <a:latin typeface="+mn-lt"/>
                <a:ea typeface="+mn-ea"/>
                <a:cs typeface="+mn-cs"/>
              </a:rPr>
              <a:t> in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academic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public </a:t>
            </a:r>
            <a:r>
              <a:rPr lang="nl-NL" sz="1200" kern="1200" dirty="0" err="1">
                <a:solidFill>
                  <a:schemeClr val="tx1"/>
                </a:solidFill>
                <a:effectLst/>
                <a:latin typeface="+mn-lt"/>
                <a:ea typeface="+mn-ea"/>
                <a:cs typeface="+mn-cs"/>
              </a:rPr>
              <a:t>debate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seek</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answers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economic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social</a:t>
            </a:r>
            <a:r>
              <a:rPr lang="nl-NL" sz="1200" kern="1200" dirty="0">
                <a:solidFill>
                  <a:schemeClr val="tx1"/>
                </a:solidFill>
                <a:effectLst/>
                <a:latin typeface="+mn-lt"/>
                <a:ea typeface="+mn-ea"/>
                <a:cs typeface="+mn-cs"/>
              </a:rPr>
              <a:t> issues – </a:t>
            </a:r>
            <a:r>
              <a:rPr lang="nl-NL" sz="1200" kern="1200" dirty="0" err="1">
                <a:solidFill>
                  <a:schemeClr val="tx1"/>
                </a:solidFill>
                <a:effectLst/>
                <a:latin typeface="+mn-lt"/>
                <a:ea typeface="+mn-ea"/>
                <a:cs typeface="+mn-cs"/>
              </a:rPr>
              <a:t>not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just</a:t>
            </a:r>
            <a:r>
              <a:rPr lang="nl-NL" sz="1200" kern="1200" dirty="0">
                <a:solidFill>
                  <a:schemeClr val="tx1"/>
                </a:solidFill>
                <a:effectLst/>
                <a:latin typeface="+mn-lt"/>
                <a:ea typeface="+mn-ea"/>
                <a:cs typeface="+mn-cs"/>
              </a:rPr>
              <a:t>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local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regional</a:t>
            </a:r>
            <a:r>
              <a:rPr lang="nl-NL" sz="1200" kern="1200" dirty="0">
                <a:solidFill>
                  <a:schemeClr val="tx1"/>
                </a:solidFill>
                <a:effectLst/>
                <a:latin typeface="+mn-lt"/>
                <a:ea typeface="+mn-ea"/>
                <a:cs typeface="+mn-cs"/>
              </a:rPr>
              <a:t> level but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global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one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too</a:t>
            </a:r>
            <a:r>
              <a:rPr lang="nl-NL" sz="1200" kern="1200" dirty="0">
                <a:solidFill>
                  <a:schemeClr val="tx1"/>
                </a:solidFill>
                <a:effectLst/>
                <a:latin typeface="+mn-lt"/>
                <a:ea typeface="+mn-ea"/>
                <a:cs typeface="+mn-cs"/>
              </a:rPr>
              <a:t>. (Leiden Uni)</a:t>
            </a:r>
          </a:p>
          <a:p>
            <a:r>
              <a:rPr lang="nl-NL" sz="1200" kern="1200" dirty="0" err="1">
                <a:solidFill>
                  <a:schemeClr val="tx1"/>
                </a:solidFill>
                <a:effectLst/>
                <a:latin typeface="+mn-lt"/>
                <a:ea typeface="+mn-ea"/>
                <a:cs typeface="+mn-cs"/>
              </a:rPr>
              <a:t>Taking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knowledge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produced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benefit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well-</a:t>
            </a:r>
            <a:r>
              <a:rPr lang="nl-NL" sz="1200" kern="1200" dirty="0" err="1">
                <a:solidFill>
                  <a:schemeClr val="tx1"/>
                </a:solidFill>
                <a:effectLst/>
                <a:latin typeface="+mn-lt"/>
                <a:ea typeface="+mn-ea"/>
                <a:cs typeface="+mn-cs"/>
              </a:rPr>
              <a:t>being</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all</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contribute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establishment of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informed</a:t>
            </a:r>
            <a:r>
              <a:rPr lang="nl-NL" sz="1200" kern="1200" dirty="0">
                <a:solidFill>
                  <a:schemeClr val="tx1"/>
                </a:solidFill>
                <a:effectLst/>
                <a:latin typeface="+mn-lt"/>
                <a:ea typeface="+mn-ea"/>
                <a:cs typeface="+mn-cs"/>
              </a:rPr>
              <a:t> society (</a:t>
            </a:r>
            <a:r>
              <a:rPr lang="en-GB" sz="1200" kern="1200" dirty="0">
                <a:solidFill>
                  <a:schemeClr val="tx1"/>
                </a:solidFill>
                <a:effectLst/>
                <a:latin typeface="+mn-lt"/>
                <a:ea typeface="+mn-ea"/>
                <a:cs typeface="+mn-cs"/>
              </a:rPr>
              <a:t>Instituto de </a:t>
            </a:r>
            <a:r>
              <a:rPr lang="en-GB" sz="1200" kern="1200" dirty="0" err="1">
                <a:solidFill>
                  <a:schemeClr val="tx1"/>
                </a:solidFill>
                <a:effectLst/>
                <a:latin typeface="+mn-lt"/>
                <a:ea typeface="+mn-ea"/>
                <a:cs typeface="+mn-cs"/>
              </a:rPr>
              <a:t>Medicina</a:t>
            </a:r>
            <a:r>
              <a:rPr lang="en-GB" sz="1200" kern="1200" dirty="0">
                <a:solidFill>
                  <a:schemeClr val="tx1"/>
                </a:solidFill>
                <a:effectLst/>
                <a:latin typeface="+mn-lt"/>
                <a:ea typeface="+mn-ea"/>
                <a:cs typeface="+mn-cs"/>
              </a:rPr>
              <a:t> Molecular)</a:t>
            </a:r>
          </a:p>
          <a:p>
            <a:r>
              <a:rPr lang="nl-NL" sz="1200" kern="1200" dirty="0" err="1">
                <a:solidFill>
                  <a:schemeClr val="tx1"/>
                </a:solidFill>
                <a:effectLst/>
                <a:latin typeface="+mn-lt"/>
                <a:ea typeface="+mn-ea"/>
                <a:cs typeface="+mn-cs"/>
              </a:rPr>
              <a:t>Working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understand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explain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improve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our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world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human </a:t>
            </a:r>
            <a:r>
              <a:rPr lang="nl-NL" sz="1200" kern="1200" dirty="0" err="1">
                <a:solidFill>
                  <a:schemeClr val="tx1"/>
                </a:solidFill>
                <a:effectLst/>
                <a:latin typeface="+mn-lt"/>
                <a:ea typeface="+mn-ea"/>
                <a:cs typeface="+mn-cs"/>
              </a:rPr>
              <a:t>condition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Lund</a:t>
            </a:r>
            <a:r>
              <a:rPr lang="nl-NL" sz="1200" kern="1200" dirty="0">
                <a:solidFill>
                  <a:schemeClr val="tx1"/>
                </a:solidFill>
                <a:effectLst/>
                <a:latin typeface="+mn-lt"/>
                <a:ea typeface="+mn-ea"/>
                <a:cs typeface="+mn-cs"/>
              </a:rPr>
              <a:t> University)</a:t>
            </a:r>
          </a:p>
          <a:p>
            <a:r>
              <a:rPr lang="nl-NL" sz="1200" kern="1200" dirty="0">
                <a:solidFill>
                  <a:schemeClr val="tx1"/>
                </a:solidFill>
                <a:effectLst/>
                <a:latin typeface="+mn-lt"/>
                <a:ea typeface="+mn-ea"/>
                <a:cs typeface="+mn-cs"/>
              </a:rPr>
              <a:t>Delivering relevant research, </a:t>
            </a:r>
            <a:r>
              <a:rPr lang="nl-NL" sz="1200" kern="1200" dirty="0" err="1">
                <a:solidFill>
                  <a:schemeClr val="tx1"/>
                </a:solidFill>
                <a:effectLst/>
                <a:latin typeface="+mn-lt"/>
                <a:ea typeface="+mn-ea"/>
                <a:cs typeface="+mn-cs"/>
              </a:rPr>
              <a:t>with</a:t>
            </a:r>
            <a:r>
              <a:rPr lang="nl-NL" sz="1200" kern="1200" dirty="0">
                <a:solidFill>
                  <a:schemeClr val="tx1"/>
                </a:solidFill>
                <a:effectLst/>
                <a:latin typeface="+mn-lt"/>
                <a:ea typeface="+mn-ea"/>
                <a:cs typeface="+mn-cs"/>
              </a:rPr>
              <a:t> a focus on blue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green </a:t>
            </a:r>
            <a:r>
              <a:rPr lang="nl-NL" sz="1200" kern="1200" dirty="0" err="1">
                <a:solidFill>
                  <a:schemeClr val="tx1"/>
                </a:solidFill>
                <a:effectLst/>
                <a:latin typeface="+mn-lt"/>
                <a:ea typeface="+mn-ea"/>
                <a:cs typeface="+mn-cs"/>
              </a:rPr>
              <a:t>growth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innovation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entrepreneurship</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welfare, health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(Nord University)</a:t>
            </a:r>
            <a:endParaRPr lang="nl-NL" dirty="0"/>
          </a:p>
        </p:txBody>
      </p:sp>
      <p:sp>
        <p:nvSpPr>
          <p:cNvPr id="4" name="Tijdelijke aanduiding voor dianummer 3"/>
          <p:cNvSpPr>
            <a:spLocks noGrp="1"/>
          </p:cNvSpPr>
          <p:nvPr>
            <p:ph type="sldNum" sz="quarter" idx="5"/>
          </p:nvPr>
        </p:nvSpPr>
        <p:spPr/>
        <p:txBody>
          <a:bodyPr/>
          <a:lstStyle/>
          <a:p>
            <a:fld id="{D44D7D4C-3733-49CC-95E0-A1BE31B8AC6B}" type="slidenum">
              <a:rPr lang="nl-NL" smtClean="0"/>
              <a:t>18</a:t>
            </a:fld>
            <a:endParaRPr lang="nl-NL"/>
          </a:p>
        </p:txBody>
      </p:sp>
    </p:spTree>
    <p:extLst>
      <p:ext uri="{BB962C8B-B14F-4D97-AF65-F5344CB8AC3E}">
        <p14:creationId xmlns:p14="http://schemas.microsoft.com/office/powerpoint/2010/main" val="1686151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Next phase is strategy</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5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GB" sz="1200" i="1" kern="1200" dirty="0">
                <a:solidFill>
                  <a:schemeClr val="tx1"/>
                </a:solidFill>
                <a:effectLst/>
                <a:latin typeface="+mn-lt"/>
                <a:ea typeface="+mn-ea"/>
                <a:cs typeface="+mn-cs"/>
              </a:rPr>
              <a:t>The difference between mission and strategy! Don’t be vague and stick to what you want, but how you want to achieve it!</a:t>
            </a:r>
          </a:p>
          <a:p>
            <a:pPr lvl="1"/>
            <a:endParaRPr lang="en-GB"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Improving internal infrastructure</a:t>
            </a:r>
          </a:p>
          <a:p>
            <a:pPr marL="628650" lvl="1" indent="-171450">
              <a:buFontTx/>
              <a:buChar char="-"/>
            </a:pPr>
            <a:r>
              <a:rPr lang="en-GB" dirty="0"/>
              <a:t>What skills are needed </a:t>
            </a:r>
          </a:p>
          <a:p>
            <a:pPr marL="628650" lvl="1" indent="-171450">
              <a:buFontTx/>
              <a:buChar char="-"/>
            </a:pPr>
            <a:r>
              <a:rPr lang="en-GB" dirty="0"/>
              <a:t>What facilities are needed (incubator/holding/science communication/research parks)</a:t>
            </a:r>
          </a:p>
          <a:p>
            <a:pPr marL="1085850" lvl="2" indent="-171450">
              <a:buFontTx/>
              <a:buChar char="-"/>
            </a:pPr>
            <a:r>
              <a:rPr lang="en-GB" sz="1200" kern="1200" dirty="0">
                <a:solidFill>
                  <a:schemeClr val="tx1"/>
                </a:solidFill>
                <a:effectLst/>
                <a:latin typeface="+mn-lt"/>
                <a:ea typeface="+mn-ea"/>
                <a:cs typeface="+mn-cs"/>
              </a:rPr>
              <a:t>do you want to make your researchers project managers, entrepreneurs,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or do you offer facilities through </a:t>
            </a:r>
            <a:r>
              <a:rPr lang="en-GB" sz="1200" kern="1200" dirty="0" err="1">
                <a:solidFill>
                  <a:schemeClr val="tx1"/>
                </a:solidFill>
                <a:effectLst/>
                <a:latin typeface="+mn-lt"/>
                <a:ea typeface="+mn-ea"/>
                <a:cs typeface="+mn-cs"/>
              </a:rPr>
              <a:t>scienceparks</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sciencecommunication</a:t>
            </a:r>
            <a:r>
              <a:rPr lang="en-GB" sz="1200" kern="1200" dirty="0">
                <a:solidFill>
                  <a:schemeClr val="tx1"/>
                </a:solidFill>
                <a:effectLst/>
                <a:latin typeface="+mn-lt"/>
                <a:ea typeface="+mn-ea"/>
                <a:cs typeface="+mn-cs"/>
              </a:rPr>
              <a:t> teams to make it happen)</a:t>
            </a:r>
            <a:endParaRPr lang="nl-NL" dirty="0"/>
          </a:p>
          <a:p>
            <a:pPr lvl="1"/>
            <a:r>
              <a:rPr lang="en-GB" dirty="0"/>
              <a:t>- Incentives</a:t>
            </a:r>
            <a:r>
              <a:rPr lang="en-GB" baseline="0" dirty="0"/>
              <a:t> </a:t>
            </a:r>
            <a:r>
              <a:rPr lang="en-GB" sz="1200" kern="1200" dirty="0">
                <a:solidFill>
                  <a:schemeClr val="tx1"/>
                </a:solidFill>
                <a:effectLst/>
                <a:latin typeface="+mn-lt"/>
                <a:ea typeface="+mn-ea"/>
                <a:cs typeface="+mn-cs"/>
              </a:rPr>
              <a:t>to engage faculty departments, administrative units and researchers</a:t>
            </a:r>
            <a:r>
              <a:rPr lang="en-GB" sz="1200" kern="1200" baseline="0" dirty="0">
                <a:solidFill>
                  <a:schemeClr val="tx1"/>
                </a:solidFill>
                <a:effectLst/>
                <a:latin typeface="+mn-lt"/>
                <a:ea typeface="+mn-ea"/>
                <a:cs typeface="+mn-cs"/>
              </a:rPr>
              <a:t> (promotion, hiring)</a:t>
            </a:r>
            <a:endParaRPr lang="nl-NL" dirty="0"/>
          </a:p>
          <a:p>
            <a:pPr lvl="1"/>
            <a:r>
              <a:rPr lang="en-GB" dirty="0"/>
              <a:t>- Internal/interdisciplinary collaboration (Emphasize the role of SSH)</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1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en-GB" dirty="0"/>
              <a:t>Defining players in and outside academic world (business, government, </a:t>
            </a:r>
            <a:r>
              <a:rPr lang="en-GB" dirty="0" err="1"/>
              <a:t>intermediairies</a:t>
            </a:r>
            <a:r>
              <a:rPr lang="en-GB" dirty="0"/>
              <a:t>, societal organisations)</a:t>
            </a:r>
            <a:endParaRPr lang="nl-NL" dirty="0"/>
          </a:p>
          <a:p>
            <a:pPr lvl="1"/>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 engaging with external stakeholders (collaboration, communication)</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B597-A8C3-4058-A3FF-F8626D706D5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60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impact-landscape as a whole – all types of stakeholders you could possibly</a:t>
            </a:r>
            <a:r>
              <a:rPr lang="en-GB" sz="1200" kern="1200" baseline="0" dirty="0">
                <a:solidFill>
                  <a:schemeClr val="tx1"/>
                </a:solidFill>
                <a:effectLst/>
                <a:latin typeface="+mn-lt"/>
                <a:ea typeface="+mn-ea"/>
                <a:cs typeface="+mn-cs"/>
              </a:rPr>
              <a:t> contact/work with</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D49F-E2F6-4680-92B0-68593BF3E61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82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6-12-2020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6-12-2020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6-12-2020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6-12-2020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‹nr.›</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g"/><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png"/><Relationship Id="rId7" Type="http://schemas.openxmlformats.org/officeDocument/2006/relationships/diagramQuickStyle" Target="../diagrams/quickStyle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jpg"/><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171" y="5506475"/>
            <a:ext cx="3979657" cy="869664"/>
          </a:xfrm>
          <a:prstGeom prst="rect">
            <a:avLst/>
          </a:prstGeom>
        </p:spPr>
      </p:pic>
      <p:sp>
        <p:nvSpPr>
          <p:cNvPr id="19" name="Tekstvak 18"/>
          <p:cNvSpPr txBox="1"/>
          <p:nvPr/>
        </p:nvSpPr>
        <p:spPr>
          <a:xfrm>
            <a:off x="0" y="1777818"/>
            <a:ext cx="12192001" cy="27392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Welcome to the international course 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Access to EU research funding by stimulating and demonstrating societal impact</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20690" y="4441426"/>
            <a:ext cx="7785451" cy="461665"/>
          </a:xfrm>
          <a:prstGeom prst="rect">
            <a:avLst/>
          </a:prstGeom>
          <a:noFill/>
        </p:spPr>
        <p:txBody>
          <a:bodyPr wrap="square" rtlCol="0">
            <a:spAutoFit/>
          </a:bodyPr>
          <a:lstStyle/>
          <a:p>
            <a:pPr lvl="0" algn="ctr"/>
            <a:r>
              <a:rPr lang="en-US" sz="2400" b="1" noProof="0" dirty="0">
                <a:solidFill>
                  <a:prstClr val="black"/>
                </a:solidFill>
                <a:latin typeface="Garamond" panose="02020404030301010803" pitchFamily="18" charset="0"/>
              </a:rPr>
              <a:t>7-11 December, hosted online from The Hague</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6030394" y="1538447"/>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133497" y="1854524"/>
            <a:ext cx="3877903" cy="157381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latin typeface="Garamond" panose="02020404030301010803" pitchFamily="18" charset="0"/>
              </a:rPr>
              <a:t>OVERVIEW OF THE PROGRAMME</a:t>
            </a:r>
            <a:br>
              <a:rPr lang="nl-NL" sz="3600" dirty="0">
                <a:latin typeface="Garamond" panose="02020404030301010803" pitchFamily="18" charset="0"/>
              </a:rPr>
            </a:br>
            <a:endParaRPr lang="nl-NL" sz="3600" dirty="0">
              <a:latin typeface="Garamond" panose="02020404030301010803" pitchFamily="18" charset="0"/>
            </a:endParaRP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6123285" y="4077902"/>
            <a:ext cx="6068715" cy="44413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r>
              <a:rPr lang="en-US" sz="1900" b="1" dirty="0">
                <a:solidFill>
                  <a:srgbClr val="820000"/>
                </a:solidFill>
                <a:latin typeface="Garamond" panose="02020404030301010803" pitchFamily="18" charset="0"/>
              </a:rPr>
              <a:t>Anika Duut van Goor &amp; Jan Andersen</a:t>
            </a:r>
          </a:p>
          <a:p>
            <a:pPr algn="l">
              <a:lnSpc>
                <a:spcPct val="114000"/>
              </a:lnSpc>
              <a:spcBef>
                <a:spcPts val="0"/>
              </a:spcBef>
            </a:pPr>
            <a:r>
              <a:rPr lang="en-US" sz="1900" b="1" dirty="0">
                <a:solidFill>
                  <a:prstClr val="black"/>
                </a:solidFill>
                <a:latin typeface="Garamond" panose="02020404030301010803" pitchFamily="18" charset="0"/>
              </a:rPr>
              <a:t>	Opening of the course </a:t>
            </a:r>
          </a:p>
          <a:p>
            <a:pPr algn="l">
              <a:lnSpc>
                <a:spcPct val="114000"/>
              </a:lnSpc>
              <a:spcBef>
                <a:spcPts val="0"/>
              </a:spcBef>
            </a:pPr>
            <a:r>
              <a:rPr lang="en-US" sz="1900" b="1" dirty="0">
                <a:solidFill>
                  <a:prstClr val="black"/>
                </a:solidFill>
                <a:latin typeface="Garamond" panose="02020404030301010803" pitchFamily="18" charset="0"/>
              </a:rPr>
              <a:t>	General introduction participants</a:t>
            </a:r>
            <a:endParaRPr lang="en-US" sz="1900" dirty="0">
              <a:solidFill>
                <a:prstClr val="black"/>
              </a:solidFill>
              <a:latin typeface="Garamond" panose="02020404030301010803" pitchFamily="18" charset="0"/>
            </a:endParaRPr>
          </a:p>
          <a:p>
            <a:pPr algn="l">
              <a:lnSpc>
                <a:spcPct val="114000"/>
              </a:lnSpc>
              <a:spcBef>
                <a:spcPts val="0"/>
              </a:spcBef>
            </a:pPr>
            <a:r>
              <a:rPr lang="en-US" sz="1900" b="1" dirty="0">
                <a:solidFill>
                  <a:srgbClr val="820000"/>
                </a:solidFill>
                <a:latin typeface="Garamond" panose="02020404030301010803" pitchFamily="18" charset="0"/>
              </a:rPr>
              <a:t>Anika Duut van Goor</a:t>
            </a:r>
          </a:p>
          <a:p>
            <a:pPr algn="l">
              <a:lnSpc>
                <a:spcPct val="114000"/>
              </a:lnSpc>
              <a:spcBef>
                <a:spcPts val="0"/>
              </a:spcBef>
            </a:pPr>
            <a:r>
              <a:rPr lang="en-US" sz="1900" dirty="0">
                <a:latin typeface="Garamond" panose="02020404030301010803" pitchFamily="18" charset="0"/>
              </a:rPr>
              <a:t>	</a:t>
            </a:r>
            <a:r>
              <a:rPr lang="en-US" sz="1900" b="1" dirty="0">
                <a:latin typeface="Garamond" panose="02020404030301010803" pitchFamily="18" charset="0"/>
              </a:rPr>
              <a:t>What is (your) impact?</a:t>
            </a:r>
          </a:p>
          <a:p>
            <a:pPr algn="l">
              <a:lnSpc>
                <a:spcPct val="114000"/>
              </a:lnSpc>
              <a:spcBef>
                <a:spcPts val="0"/>
              </a:spcBef>
            </a:pPr>
            <a:r>
              <a:rPr lang="en-US" sz="1900" b="1" dirty="0">
                <a:latin typeface="Garamond" panose="02020404030301010803" pitchFamily="18" charset="0"/>
              </a:rPr>
              <a:t>	How does your </a:t>
            </a:r>
            <a:r>
              <a:rPr lang="en-US" sz="1900" b="1" dirty="0" err="1">
                <a:latin typeface="Garamond" panose="02020404030301010803" pitchFamily="18" charset="0"/>
              </a:rPr>
              <a:t>organisation</a:t>
            </a:r>
            <a:r>
              <a:rPr lang="en-US" sz="1900" b="1" dirty="0">
                <a:latin typeface="Garamond" panose="02020404030301010803" pitchFamily="18" charset="0"/>
              </a:rPr>
              <a:t> approach impact?</a:t>
            </a:r>
          </a:p>
          <a:p>
            <a:pPr algn="l">
              <a:lnSpc>
                <a:spcPct val="114000"/>
              </a:lnSpc>
              <a:spcBef>
                <a:spcPts val="0"/>
              </a:spcBef>
            </a:pPr>
            <a:r>
              <a:rPr lang="en-US" sz="1900" b="1" dirty="0">
                <a:solidFill>
                  <a:srgbClr val="820000"/>
                </a:solidFill>
                <a:latin typeface="Garamond" panose="02020404030301010803" pitchFamily="18" charset="0"/>
              </a:rPr>
              <a:t>Jan Andersen</a:t>
            </a:r>
          </a:p>
          <a:p>
            <a:pPr algn="l">
              <a:lnSpc>
                <a:spcPct val="114000"/>
              </a:lnSpc>
              <a:spcBef>
                <a:spcPts val="0"/>
              </a:spcBef>
            </a:pPr>
            <a:r>
              <a:rPr lang="en-US" sz="1900" dirty="0">
                <a:latin typeface="Garamond" panose="02020404030301010803" pitchFamily="18" charset="0"/>
              </a:rPr>
              <a:t>	</a:t>
            </a:r>
            <a:r>
              <a:rPr lang="en-US" sz="1900" b="1" dirty="0">
                <a:latin typeface="Garamond" panose="02020404030301010803" pitchFamily="18" charset="0"/>
              </a:rPr>
              <a:t>Where is impact leading us</a:t>
            </a:r>
          </a:p>
          <a:p>
            <a:pPr algn="l">
              <a:lnSpc>
                <a:spcPct val="114000"/>
              </a:lnSpc>
              <a:spcBef>
                <a:spcPts val="0"/>
              </a:spcBef>
            </a:pPr>
            <a:r>
              <a:rPr lang="en-US" sz="1900" b="1" dirty="0">
                <a:latin typeface="Garamond" panose="02020404030301010803" pitchFamily="18" charset="0"/>
              </a:rPr>
              <a:t>	A perspective of the changing framework of 	“impact”</a:t>
            </a:r>
          </a:p>
          <a:p>
            <a:pPr algn="l">
              <a:lnSpc>
                <a:spcPct val="114000"/>
              </a:lnSpc>
              <a:spcBef>
                <a:spcPts val="0"/>
              </a:spcBef>
            </a:pPr>
            <a:r>
              <a:rPr lang="en-US" sz="1900" b="1" dirty="0">
                <a:latin typeface="Garamond" panose="02020404030301010803" pitchFamily="18" charset="0"/>
              </a:rPr>
              <a:t>	New implications pointing to the future</a:t>
            </a:r>
          </a:p>
          <a:p>
            <a:pPr algn="l">
              <a:lnSpc>
                <a:spcPct val="114000"/>
              </a:lnSpc>
              <a:spcBef>
                <a:spcPts val="0"/>
              </a:spcBef>
            </a:pPr>
            <a:r>
              <a:rPr lang="en-US" sz="1900" b="1" dirty="0">
                <a:solidFill>
                  <a:srgbClr val="820000"/>
                </a:solidFill>
                <a:latin typeface="Garamond" panose="02020404030301010803" pitchFamily="18" charset="0"/>
              </a:rPr>
              <a:t>Danielle de Boer</a:t>
            </a:r>
          </a:p>
          <a:p>
            <a:pPr algn="l">
              <a:lnSpc>
                <a:spcPct val="114000"/>
              </a:lnSpc>
              <a:spcBef>
                <a:spcPts val="0"/>
              </a:spcBef>
            </a:pPr>
            <a:r>
              <a:rPr lang="en-US" sz="1900" dirty="0">
                <a:latin typeface="Garamond" panose="02020404030301010803" pitchFamily="18" charset="0"/>
              </a:rPr>
              <a:t>	</a:t>
            </a:r>
            <a:r>
              <a:rPr lang="en-US" sz="1900" b="1" dirty="0">
                <a:latin typeface="Garamond" panose="02020404030301010803" pitchFamily="18" charset="0"/>
              </a:rPr>
              <a:t>Impact in the EU funding context </a:t>
            </a:r>
          </a:p>
          <a:p>
            <a:pPr algn="l">
              <a:lnSpc>
                <a:spcPct val="114000"/>
              </a:lnSpc>
              <a:spcBef>
                <a:spcPts val="0"/>
              </a:spcBef>
            </a:pPr>
            <a:r>
              <a:rPr lang="en-US" sz="1900" b="1" dirty="0">
                <a:latin typeface="Garamond" panose="02020404030301010803" pitchFamily="18" charset="0"/>
              </a:rPr>
              <a:t>	From the previous frameworks to Horizon 	Europe</a:t>
            </a:r>
          </a:p>
          <a:p>
            <a:pPr algn="l">
              <a:lnSpc>
                <a:spcPct val="114000"/>
              </a:lnSpc>
              <a:spcBef>
                <a:spcPts val="0"/>
              </a:spcBef>
            </a:pPr>
            <a:endParaRPr lang="en-US" sz="1900" dirty="0">
              <a:latin typeface="Garamond" panose="02020404030301010803" pitchFamily="18" charset="0"/>
            </a:endParaRPr>
          </a:p>
          <a:p>
            <a:pPr algn="l">
              <a:lnSpc>
                <a:spcPct val="114000"/>
              </a:lnSpc>
              <a:spcBef>
                <a:spcPts val="0"/>
              </a:spcBef>
            </a:pPr>
            <a:endParaRPr lang="en-US" sz="1900" b="1" dirty="0">
              <a:solidFill>
                <a:prstClr val="black"/>
              </a:solidFill>
              <a:latin typeface="Garamond" panose="02020404030301010803" pitchFamily="18" charset="0"/>
            </a:endParaRPr>
          </a:p>
          <a:p>
            <a:pPr algn="l">
              <a:lnSpc>
                <a:spcPct val="114000"/>
              </a:lnSpc>
              <a:spcBef>
                <a:spcPts val="0"/>
              </a:spcBef>
            </a:pPr>
            <a:r>
              <a:rPr lang="en-US" sz="1900" b="1" dirty="0">
                <a:solidFill>
                  <a:prstClr val="black"/>
                </a:solidFill>
                <a:latin typeface="Garamond" panose="02020404030301010803" pitchFamily="18" charset="0"/>
              </a:rPr>
              <a:t>	</a:t>
            </a:r>
            <a:r>
              <a:rPr lang="en-US" sz="1900" b="1" i="1" dirty="0">
                <a:solidFill>
                  <a:srgbClr val="820000"/>
                </a:solidFill>
                <a:latin typeface="Garamond" panose="02020404030301010803" pitchFamily="18" charset="0"/>
              </a:rPr>
              <a:t>	</a:t>
            </a:r>
            <a:endParaRPr lang="en-US" sz="1900" b="1" dirty="0">
              <a:latin typeface="Garamond" panose="02020404030301010803" pitchFamily="18" charset="0"/>
            </a:endParaRPr>
          </a:p>
          <a:p>
            <a:pPr algn="l">
              <a:lnSpc>
                <a:spcPct val="114000"/>
              </a:lnSpc>
              <a:spcBef>
                <a:spcPts val="0"/>
              </a:spcBef>
            </a:pPr>
            <a:r>
              <a:rPr lang="en-US" sz="1900" dirty="0">
                <a:solidFill>
                  <a:prstClr val="white">
                    <a:lumMod val="50000"/>
                  </a:prstClr>
                </a:solidFill>
                <a:latin typeface="Garamond" panose="02020404030301010803" pitchFamily="18" charset="0"/>
              </a:rPr>
              <a:t>	</a:t>
            </a:r>
          </a:p>
          <a:p>
            <a:pPr algn="l">
              <a:lnSpc>
                <a:spcPct val="114000"/>
              </a:lnSpc>
              <a:spcBef>
                <a:spcPts val="0"/>
              </a:spcBef>
            </a:pPr>
            <a:endParaRPr lang="en-US" sz="2000" dirty="0">
              <a:solidFill>
                <a:prstClr val="white">
                  <a:lumMod val="50000"/>
                </a:prstClr>
              </a:solidFill>
              <a:latin typeface="Garamond" panose="02020404030301010803" pitchFamily="18" charset="0"/>
            </a:endParaRPr>
          </a:p>
        </p:txBody>
      </p:sp>
      <p:pic>
        <p:nvPicPr>
          <p:cNvPr id="6" name="Afbeelding 5">
            <a:extLst>
              <a:ext uri="{FF2B5EF4-FFF2-40B4-BE49-F238E27FC236}">
                <a16:creationId xmlns:a16="http://schemas.microsoft.com/office/drawing/2014/main" id="{FB92B5B9-DA6E-4284-BC63-6AEF41D77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147" y="3319085"/>
            <a:ext cx="2021072" cy="2854847"/>
          </a:xfrm>
          <a:prstGeom prst="rect">
            <a:avLst/>
          </a:prstGeom>
        </p:spPr>
      </p:pic>
      <p:sp>
        <p:nvSpPr>
          <p:cNvPr id="18" name="Tekstvak 17">
            <a:extLst>
              <a:ext uri="{FF2B5EF4-FFF2-40B4-BE49-F238E27FC236}">
                <a16:creationId xmlns:a16="http://schemas.microsoft.com/office/drawing/2014/main" id="{8A6AD90F-0419-40CF-9A82-03131E2F072D}"/>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54458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Break</a:t>
            </a:r>
          </a:p>
          <a:p>
            <a:pPr algn="ctr">
              <a:lnSpc>
                <a:spcPct val="134000"/>
              </a:lnSpc>
              <a:spcAft>
                <a:spcPts val="600"/>
              </a:spcAft>
            </a:pPr>
            <a:r>
              <a:rPr lang="nl-NL" sz="4000" i="1" dirty="0">
                <a:latin typeface="Garamond" panose="02020404030301010803" pitchFamily="18" charset="0"/>
              </a:rPr>
              <a:t>We will be back at </a:t>
            </a:r>
            <a:r>
              <a:rPr lang="nl-NL" sz="4000" b="1" i="1" dirty="0">
                <a:latin typeface="Garamond" panose="02020404030301010803" pitchFamily="18" charset="0"/>
              </a:rPr>
              <a:t>10.00 (GMT+1)</a:t>
            </a: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2">
            <a:extLst>
              <a:ext uri="{FF2B5EF4-FFF2-40B4-BE49-F238E27FC236}">
                <a16:creationId xmlns:a16="http://schemas.microsoft.com/office/drawing/2014/main" id="{4E29A05C-8615-483E-A91A-1C19AA27E967}"/>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4" name="Tekstvak 13">
            <a:extLst>
              <a:ext uri="{FF2B5EF4-FFF2-40B4-BE49-F238E27FC236}">
                <a16:creationId xmlns:a16="http://schemas.microsoft.com/office/drawing/2014/main" id="{E60B2DFC-F2ED-4FE3-BBB4-28295584817A}"/>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Tree>
    <p:extLst>
      <p:ext uri="{BB962C8B-B14F-4D97-AF65-F5344CB8AC3E}">
        <p14:creationId xmlns:p14="http://schemas.microsoft.com/office/powerpoint/2010/main" val="237473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Tekstvak 2">
            <a:extLst>
              <a:ext uri="{FF2B5EF4-FFF2-40B4-BE49-F238E27FC236}">
                <a16:creationId xmlns:a16="http://schemas.microsoft.com/office/drawing/2014/main" id="{418A54E9-30A7-4DE2-9B89-B9FD8779A615}"/>
              </a:ext>
            </a:extLst>
          </p:cNvPr>
          <p:cNvSpPr txBox="1"/>
          <p:nvPr/>
        </p:nvSpPr>
        <p:spPr>
          <a:xfrm>
            <a:off x="695324" y="2456244"/>
            <a:ext cx="10801352" cy="2826992"/>
          </a:xfrm>
          <a:prstGeom prst="rect">
            <a:avLst/>
          </a:prstGeom>
          <a:noFill/>
        </p:spPr>
        <p:txBody>
          <a:bodyPr wrap="square" rtlCol="0">
            <a:spAutoFit/>
          </a:bodyPr>
          <a:lstStyle/>
          <a:p>
            <a:pPr algn="ctr">
              <a:lnSpc>
                <a:spcPct val="90000"/>
              </a:lnSpc>
              <a:spcBef>
                <a:spcPct val="0"/>
              </a:spcBef>
            </a:pPr>
            <a:r>
              <a:rPr lang="en-US" sz="5000" dirty="0">
                <a:solidFill>
                  <a:srgbClr val="820000"/>
                </a:solidFill>
                <a:latin typeface="Garamond" panose="02020404030301010803" pitchFamily="18" charset="0"/>
                <a:ea typeface="+mj-ea"/>
                <a:cs typeface="+mj-cs"/>
              </a:rPr>
              <a:t>Setting the scene</a:t>
            </a:r>
          </a:p>
          <a:p>
            <a:pPr marL="685800" indent="-685800" algn="ctr">
              <a:lnSpc>
                <a:spcPct val="90000"/>
              </a:lnSpc>
              <a:spcBef>
                <a:spcPct val="0"/>
              </a:spcBef>
              <a:buFont typeface="Arial" panose="020B0604020202020204" pitchFamily="34" charset="0"/>
              <a:buChar char="•"/>
            </a:pPr>
            <a:endParaRPr lang="nl-NL" sz="3400" dirty="0">
              <a:latin typeface="Garamond" panose="02020404030301010803" pitchFamily="18" charset="0"/>
              <a:ea typeface="+mj-ea"/>
              <a:cs typeface="+mj-cs"/>
            </a:endParaRP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What</a:t>
            </a:r>
            <a:r>
              <a:rPr lang="nl-NL" sz="3400" dirty="0">
                <a:latin typeface="Garamond" panose="02020404030301010803" pitchFamily="18" charset="0"/>
                <a:ea typeface="+mj-ea"/>
                <a:cs typeface="+mj-cs"/>
              </a:rPr>
              <a:t> is (</a:t>
            </a:r>
            <a:r>
              <a:rPr lang="nl-NL" sz="3400" dirty="0" err="1">
                <a:latin typeface="Garamond" panose="02020404030301010803" pitchFamily="18" charset="0"/>
                <a:ea typeface="+mj-ea"/>
                <a:cs typeface="+mj-cs"/>
              </a:rPr>
              <a:t>your</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Societal</a:t>
            </a:r>
            <a:r>
              <a:rPr lang="nl-NL" sz="3400" dirty="0">
                <a:latin typeface="Garamond" panose="02020404030301010803" pitchFamily="18" charset="0"/>
                <a:ea typeface="+mj-ea"/>
                <a:cs typeface="+mj-cs"/>
              </a:rPr>
              <a:t> Impact</a:t>
            </a:r>
          </a:p>
          <a:p>
            <a:pPr marL="685800" indent="-685800" algn="ctr">
              <a:lnSpc>
                <a:spcPct val="90000"/>
              </a:lnSpc>
              <a:spcBef>
                <a:spcPct val="0"/>
              </a:spcBef>
              <a:spcAft>
                <a:spcPts val="600"/>
              </a:spcAft>
              <a:buFont typeface="Arial" panose="020B0604020202020204" pitchFamily="34" charset="0"/>
              <a:buChar char="•"/>
            </a:pPr>
            <a:r>
              <a:rPr lang="nl-NL" sz="3400" dirty="0">
                <a:latin typeface="Garamond" panose="02020404030301010803" pitchFamily="18" charset="0"/>
                <a:ea typeface="+mj-ea"/>
                <a:cs typeface="+mj-cs"/>
              </a:rPr>
              <a:t>How does </a:t>
            </a:r>
            <a:r>
              <a:rPr lang="nl-NL" sz="3400" dirty="0" err="1">
                <a:latin typeface="Garamond" panose="02020404030301010803" pitchFamily="18" charset="0"/>
                <a:ea typeface="+mj-ea"/>
                <a:cs typeface="+mj-cs"/>
              </a:rPr>
              <a:t>an</a:t>
            </a:r>
            <a:r>
              <a:rPr lang="nl-NL" sz="3400" dirty="0">
                <a:latin typeface="Garamond" panose="02020404030301010803" pitchFamily="18" charset="0"/>
                <a:ea typeface="+mj-ea"/>
                <a:cs typeface="+mj-cs"/>
              </a:rPr>
              <a:t>/</a:t>
            </a:r>
            <a:r>
              <a:rPr lang="nl-NL" sz="3400" dirty="0" err="1">
                <a:latin typeface="Garamond" panose="02020404030301010803" pitchFamily="18" charset="0"/>
                <a:ea typeface="+mj-ea"/>
                <a:cs typeface="+mj-cs"/>
              </a:rPr>
              <a:t>your</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organisation</a:t>
            </a:r>
            <a:r>
              <a:rPr lang="nl-NL" sz="3400" dirty="0">
                <a:latin typeface="Garamond" panose="02020404030301010803" pitchFamily="18" charset="0"/>
                <a:ea typeface="+mj-ea"/>
                <a:cs typeface="+mj-cs"/>
              </a:rPr>
              <a:t> approach impact</a:t>
            </a:r>
          </a:p>
          <a:p>
            <a:pPr marL="685800" indent="-685800" algn="ctr">
              <a:lnSpc>
                <a:spcPct val="90000"/>
              </a:lnSpc>
              <a:spcBef>
                <a:spcPct val="0"/>
              </a:spcBef>
              <a:spcAft>
                <a:spcPts val="600"/>
              </a:spcAft>
              <a:buFont typeface="Arial" panose="020B0604020202020204" pitchFamily="34" charset="0"/>
              <a:buChar char="•"/>
            </a:pPr>
            <a:endParaRPr lang="nl-NL" sz="3400" dirty="0">
              <a:latin typeface="Garamond" panose="02020404030301010803" pitchFamily="18" charset="0"/>
              <a:ea typeface="+mj-ea"/>
              <a:cs typeface="+mj-cs"/>
            </a:endParaRPr>
          </a:p>
        </p:txBody>
      </p:sp>
    </p:spTree>
    <p:extLst>
      <p:ext uri="{BB962C8B-B14F-4D97-AF65-F5344CB8AC3E}">
        <p14:creationId xmlns:p14="http://schemas.microsoft.com/office/powerpoint/2010/main" val="227235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Definitions of impact</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Tekstvak 2">
            <a:extLst>
              <a:ext uri="{FF2B5EF4-FFF2-40B4-BE49-F238E27FC236}">
                <a16:creationId xmlns:a16="http://schemas.microsoft.com/office/drawing/2014/main" id="{418A54E9-30A7-4DE2-9B89-B9FD8779A615}"/>
              </a:ext>
            </a:extLst>
          </p:cNvPr>
          <p:cNvSpPr txBox="1"/>
          <p:nvPr/>
        </p:nvSpPr>
        <p:spPr>
          <a:xfrm>
            <a:off x="695324" y="2456244"/>
            <a:ext cx="10801352" cy="2980881"/>
          </a:xfrm>
          <a:prstGeom prst="rect">
            <a:avLst/>
          </a:prstGeom>
          <a:noFill/>
        </p:spPr>
        <p:txBody>
          <a:bodyPr wrap="square" rtlCol="0">
            <a:spAutoFit/>
          </a:bodyPr>
          <a:lstStyle/>
          <a:p>
            <a:pPr algn="ctr">
              <a:lnSpc>
                <a:spcPct val="90000"/>
              </a:lnSpc>
              <a:spcBef>
                <a:spcPct val="0"/>
              </a:spcBef>
            </a:pPr>
            <a:r>
              <a:rPr lang="nl-NL" sz="5000" dirty="0">
                <a:solidFill>
                  <a:srgbClr val="820000"/>
                </a:solidFill>
                <a:latin typeface="Garamond" panose="02020404030301010803" pitchFamily="18" charset="0"/>
                <a:ea typeface="+mj-ea"/>
                <a:cs typeface="+mj-cs"/>
              </a:rPr>
              <a:t>How do </a:t>
            </a:r>
            <a:r>
              <a:rPr lang="nl-NL" sz="5000" dirty="0" err="1">
                <a:solidFill>
                  <a:srgbClr val="820000"/>
                </a:solidFill>
                <a:latin typeface="Garamond" panose="02020404030301010803" pitchFamily="18" charset="0"/>
                <a:ea typeface="+mj-ea"/>
                <a:cs typeface="+mj-cs"/>
              </a:rPr>
              <a:t>you</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define</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societal</a:t>
            </a:r>
            <a:r>
              <a:rPr lang="nl-NL" sz="5000" dirty="0">
                <a:solidFill>
                  <a:srgbClr val="820000"/>
                </a:solidFill>
                <a:latin typeface="Garamond" panose="02020404030301010803" pitchFamily="18" charset="0"/>
                <a:ea typeface="+mj-ea"/>
                <a:cs typeface="+mj-cs"/>
              </a:rPr>
              <a:t> impact?</a:t>
            </a:r>
          </a:p>
          <a:p>
            <a:pPr algn="ctr">
              <a:lnSpc>
                <a:spcPct val="90000"/>
              </a:lnSpc>
              <a:spcBef>
                <a:spcPct val="0"/>
              </a:spcBef>
            </a:pPr>
            <a:endParaRPr lang="nl-NL" sz="3400" dirty="0">
              <a:solidFill>
                <a:srgbClr val="820000"/>
              </a:solidFill>
              <a:latin typeface="Garamond" panose="02020404030301010803" pitchFamily="18" charset="0"/>
              <a:ea typeface="+mj-ea"/>
              <a:cs typeface="+mj-cs"/>
            </a:endParaRPr>
          </a:p>
          <a:p>
            <a:pPr algn="ctr">
              <a:lnSpc>
                <a:spcPct val="90000"/>
              </a:lnSpc>
              <a:spcBef>
                <a:spcPct val="0"/>
              </a:spcBef>
              <a:spcAft>
                <a:spcPts val="1200"/>
              </a:spcAft>
            </a:pPr>
            <a:r>
              <a:rPr lang="nl-NL" sz="3400" dirty="0">
                <a:latin typeface="Garamond" panose="02020404030301010803" pitchFamily="18" charset="0"/>
                <a:ea typeface="+mj-ea"/>
                <a:cs typeface="+mj-cs"/>
              </a:rPr>
              <a:t>Break out </a:t>
            </a:r>
            <a:r>
              <a:rPr lang="nl-NL" sz="3400" dirty="0" err="1">
                <a:latin typeface="Garamond" panose="02020404030301010803" pitchFamily="18" charset="0"/>
                <a:ea typeface="+mj-ea"/>
                <a:cs typeface="+mj-cs"/>
              </a:rPr>
              <a:t>groups</a:t>
            </a:r>
            <a:endParaRPr lang="nl-NL" sz="3400" dirty="0">
              <a:latin typeface="Garamond" panose="02020404030301010803" pitchFamily="18" charset="0"/>
              <a:ea typeface="+mj-ea"/>
              <a:cs typeface="+mj-cs"/>
            </a:endParaRPr>
          </a:p>
          <a:p>
            <a:pPr algn="ctr">
              <a:lnSpc>
                <a:spcPct val="90000"/>
              </a:lnSpc>
              <a:spcBef>
                <a:spcPct val="0"/>
              </a:spcBef>
              <a:spcAft>
                <a:spcPts val="1200"/>
              </a:spcAft>
            </a:pPr>
            <a:r>
              <a:rPr lang="nl-NL" sz="3400" dirty="0">
                <a:latin typeface="Garamond" panose="02020404030301010803" pitchFamily="18" charset="0"/>
                <a:ea typeface="+mj-ea"/>
                <a:cs typeface="+mj-cs"/>
              </a:rPr>
              <a:t>5 minutes</a:t>
            </a:r>
          </a:p>
          <a:p>
            <a:pPr algn="ctr">
              <a:lnSpc>
                <a:spcPct val="90000"/>
              </a:lnSpc>
              <a:spcBef>
                <a:spcPct val="0"/>
              </a:spcBef>
              <a:spcAft>
                <a:spcPts val="1200"/>
              </a:spcAft>
            </a:pPr>
            <a:r>
              <a:rPr lang="nl-NL" sz="3400" dirty="0">
                <a:latin typeface="Garamond" panose="02020404030301010803" pitchFamily="18" charset="0"/>
                <a:ea typeface="+mj-ea"/>
                <a:cs typeface="+mj-cs"/>
              </a:rPr>
              <a:t>No </a:t>
            </a:r>
            <a:r>
              <a:rPr lang="nl-NL" sz="3400" dirty="0" err="1">
                <a:latin typeface="Garamond" panose="02020404030301010803" pitchFamily="18" charset="0"/>
                <a:ea typeface="+mj-ea"/>
                <a:cs typeface="+mj-cs"/>
              </a:rPr>
              <a:t>cheating</a:t>
            </a:r>
            <a:r>
              <a:rPr lang="nl-NL" sz="3400" dirty="0">
                <a:latin typeface="Garamond" panose="02020404030301010803" pitchFamily="18" charset="0"/>
                <a:ea typeface="+mj-ea"/>
                <a:cs typeface="+mj-cs"/>
              </a:rPr>
              <a:t>!</a:t>
            </a:r>
          </a:p>
        </p:txBody>
      </p:sp>
    </p:spTree>
    <p:extLst>
      <p:ext uri="{BB962C8B-B14F-4D97-AF65-F5344CB8AC3E}">
        <p14:creationId xmlns:p14="http://schemas.microsoft.com/office/powerpoint/2010/main" val="67482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Definitions of impact</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9" name="Rechthoek 8">
            <a:extLst>
              <a:ext uri="{FF2B5EF4-FFF2-40B4-BE49-F238E27FC236}">
                <a16:creationId xmlns:a16="http://schemas.microsoft.com/office/drawing/2014/main" id="{9EEE6582-09A0-448F-82F5-5B3ECD360778}"/>
              </a:ext>
            </a:extLst>
          </p:cNvPr>
          <p:cNvSpPr/>
          <p:nvPr/>
        </p:nvSpPr>
        <p:spPr>
          <a:xfrm>
            <a:off x="1112792" y="2056053"/>
            <a:ext cx="10001250" cy="2308324"/>
          </a:xfrm>
          <a:prstGeom prst="rect">
            <a:avLst/>
          </a:prstGeom>
        </p:spPr>
        <p:txBody>
          <a:bodyPr wrap="square">
            <a:spAutoFit/>
          </a:bodyPr>
          <a:lstStyle/>
          <a:p>
            <a:pPr algn="ctr"/>
            <a:r>
              <a:rPr lang="en-US" sz="3200" dirty="0">
                <a:latin typeface="Garamond" panose="02020404030301010803" pitchFamily="18" charset="0"/>
              </a:rPr>
              <a:t>An effect on, change or benefit to the economy, society, culture, public policy or services, health, the environment or quality of life, beyond academia</a:t>
            </a:r>
          </a:p>
          <a:p>
            <a:pPr algn="ctr"/>
            <a:endParaRPr lang="en-US" sz="2400" i="1" dirty="0">
              <a:latin typeface="Garamond" panose="02020404030301010803" pitchFamily="18" charset="0"/>
            </a:endParaRPr>
          </a:p>
          <a:p>
            <a:pPr algn="ctr"/>
            <a:r>
              <a:rPr lang="en-US" sz="2400" b="1" i="1" dirty="0">
                <a:latin typeface="Garamond" panose="02020404030301010803" pitchFamily="18" charset="0"/>
              </a:rPr>
              <a:t>REF</a:t>
            </a:r>
            <a:endParaRPr lang="nl-NL" sz="3200" b="1" i="1" dirty="0">
              <a:latin typeface="Garamond" panose="02020404030301010803" pitchFamily="18" charset="0"/>
            </a:endParaRPr>
          </a:p>
        </p:txBody>
      </p:sp>
      <p:sp>
        <p:nvSpPr>
          <p:cNvPr id="22" name="Ovaal 21">
            <a:extLst>
              <a:ext uri="{FF2B5EF4-FFF2-40B4-BE49-F238E27FC236}">
                <a16:creationId xmlns:a16="http://schemas.microsoft.com/office/drawing/2014/main" id="{FB6232B6-113A-47E0-9A16-3454CC410B48}"/>
              </a:ext>
            </a:extLst>
          </p:cNvPr>
          <p:cNvSpPr/>
          <p:nvPr/>
        </p:nvSpPr>
        <p:spPr>
          <a:xfrm>
            <a:off x="5657850" y="2883409"/>
            <a:ext cx="3156585" cy="1009276"/>
          </a:xfrm>
          <a:prstGeom prst="ellipse">
            <a:avLst/>
          </a:prstGeom>
          <a:noFill/>
          <a:ln w="5715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5ABC9E2-3EB6-4AA5-94C1-293DA626DEB6}"/>
              </a:ext>
            </a:extLst>
          </p:cNvPr>
          <p:cNvSpPr/>
          <p:nvPr/>
        </p:nvSpPr>
        <p:spPr>
          <a:xfrm>
            <a:off x="672737" y="4459965"/>
            <a:ext cx="10846526" cy="2308324"/>
          </a:xfrm>
          <a:prstGeom prst="rect">
            <a:avLst/>
          </a:prstGeom>
        </p:spPr>
        <p:txBody>
          <a:bodyPr wrap="square">
            <a:spAutoFit/>
          </a:bodyPr>
          <a:lstStyle/>
          <a:p>
            <a:pPr algn="ctr"/>
            <a:r>
              <a:rPr lang="en-US" sz="3200" dirty="0">
                <a:latin typeface="Garamond" panose="02020404030301010803" pitchFamily="18" charset="0"/>
              </a:rPr>
              <a:t>Research impact is the contribution that research makes to the economy, society, environment or culture, beyond the contribution to academic research</a:t>
            </a:r>
          </a:p>
          <a:p>
            <a:pPr algn="ctr"/>
            <a:endParaRPr lang="en-US" sz="2400" dirty="0">
              <a:latin typeface="Garamond" panose="02020404030301010803" pitchFamily="18" charset="0"/>
            </a:endParaRPr>
          </a:p>
          <a:p>
            <a:pPr algn="ctr"/>
            <a:r>
              <a:rPr lang="nl-NL" sz="2400" b="1" i="1" dirty="0">
                <a:latin typeface="Garamond" panose="02020404030301010803" pitchFamily="18" charset="0"/>
              </a:rPr>
              <a:t>ARC</a:t>
            </a:r>
          </a:p>
        </p:txBody>
      </p:sp>
      <p:sp>
        <p:nvSpPr>
          <p:cNvPr id="24" name="Ovaal 23">
            <a:extLst>
              <a:ext uri="{FF2B5EF4-FFF2-40B4-BE49-F238E27FC236}">
                <a16:creationId xmlns:a16="http://schemas.microsoft.com/office/drawing/2014/main" id="{62357202-81F9-4F0B-BFB4-E5797D6431C7}"/>
              </a:ext>
            </a:extLst>
          </p:cNvPr>
          <p:cNvSpPr/>
          <p:nvPr/>
        </p:nvSpPr>
        <p:spPr>
          <a:xfrm>
            <a:off x="3905250" y="4318771"/>
            <a:ext cx="3156585" cy="1009276"/>
          </a:xfrm>
          <a:prstGeom prst="ellipse">
            <a:avLst/>
          </a:prstGeom>
          <a:noFill/>
          <a:ln w="57150">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21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4633" y="2000621"/>
            <a:ext cx="10515600" cy="4297941"/>
          </a:xfrm>
        </p:spPr>
        <p:txBody>
          <a:bodyPr>
            <a:normAutofit fontScale="90000"/>
          </a:bodyPr>
          <a:lstStyle/>
          <a:p>
            <a:pPr>
              <a:lnSpc>
                <a:spcPct val="150000"/>
              </a:lnSpc>
              <a:spcAft>
                <a:spcPts val="1200"/>
              </a:spcAft>
            </a:pPr>
            <a:r>
              <a:rPr lang="nl-NL" sz="3200" b="1" dirty="0">
                <a:solidFill>
                  <a:srgbClr val="820000"/>
                </a:solidFill>
                <a:latin typeface="Garamond" panose="02020404030301010803" pitchFamily="18" charset="0"/>
              </a:rPr>
              <a:t>Reach</a:t>
            </a:r>
            <a:r>
              <a:rPr lang="nl-NL" sz="3200" dirty="0">
                <a:latin typeface="Garamond" panose="02020404030301010803" pitchFamily="18" charset="0"/>
              </a:rPr>
              <a:t> 		→ Beyond </a:t>
            </a:r>
            <a:r>
              <a:rPr lang="nl-NL" sz="3200" dirty="0" err="1">
                <a:latin typeface="Garamond" panose="02020404030301010803" pitchFamily="18" charset="0"/>
              </a:rPr>
              <a:t>academia</a:t>
            </a:r>
            <a:br>
              <a:rPr lang="nl-NL" sz="3200" dirty="0">
                <a:latin typeface="Garamond" panose="02020404030301010803" pitchFamily="18" charset="0"/>
              </a:rPr>
            </a:br>
            <a:r>
              <a:rPr lang="nl-NL" sz="3200" dirty="0">
                <a:latin typeface="Garamond" panose="02020404030301010803" pitchFamily="18" charset="0"/>
              </a:rPr>
              <a:t>			→ </a:t>
            </a:r>
            <a:r>
              <a:rPr lang="nl-NL" sz="3200" dirty="0" err="1">
                <a:latin typeface="Garamond" panose="02020404030301010803" pitchFamily="18" charset="0"/>
              </a:rPr>
              <a:t>Regional</a:t>
            </a:r>
            <a:r>
              <a:rPr lang="nl-NL" sz="3200" dirty="0">
                <a:latin typeface="Garamond" panose="02020404030301010803" pitchFamily="18" charset="0"/>
              </a:rPr>
              <a:t>, National, International</a:t>
            </a:r>
            <a:br>
              <a:rPr lang="nl-NL" sz="3200" dirty="0">
                <a:latin typeface="Garamond" panose="02020404030301010803" pitchFamily="18" charset="0"/>
              </a:rPr>
            </a:br>
            <a:r>
              <a:rPr lang="nl-NL" sz="3200" b="1" dirty="0" err="1">
                <a:solidFill>
                  <a:srgbClr val="820000"/>
                </a:solidFill>
                <a:latin typeface="Garamond" panose="02020404030301010803" pitchFamily="18" charset="0"/>
              </a:rPr>
              <a:t>Demonstrable</a:t>
            </a:r>
            <a:r>
              <a:rPr lang="nl-NL" sz="3200" dirty="0">
                <a:latin typeface="Garamond" panose="02020404030301010803" pitchFamily="18" charset="0"/>
              </a:rPr>
              <a:t>	→ Long term impact (</a:t>
            </a:r>
            <a:r>
              <a:rPr lang="nl-NL" sz="3200" dirty="0" err="1">
                <a:latin typeface="Garamond" panose="02020404030301010803" pitchFamily="18" charset="0"/>
              </a:rPr>
              <a:t>fundamental</a:t>
            </a:r>
            <a:r>
              <a:rPr lang="nl-NL" sz="3200" dirty="0">
                <a:latin typeface="Garamond" panose="02020404030301010803" pitchFamily="18" charset="0"/>
              </a:rPr>
              <a:t> research)</a:t>
            </a:r>
            <a:br>
              <a:rPr lang="nl-NL" sz="3200" dirty="0">
                <a:latin typeface="Garamond" panose="02020404030301010803" pitchFamily="18" charset="0"/>
              </a:rPr>
            </a:br>
            <a:r>
              <a:rPr lang="nl-NL" sz="3200" dirty="0">
                <a:latin typeface="Garamond" panose="02020404030301010803" pitchFamily="18" charset="0"/>
              </a:rPr>
              <a:t>			→ Indirect impact (</a:t>
            </a:r>
            <a:r>
              <a:rPr lang="nl-NL" sz="3200" dirty="0" err="1">
                <a:latin typeface="Garamond" panose="02020404030301010803" pitchFamily="18" charset="0"/>
              </a:rPr>
              <a:t>interdisciplinary</a:t>
            </a:r>
            <a:r>
              <a:rPr lang="nl-NL" sz="3200" dirty="0">
                <a:latin typeface="Garamond" panose="02020404030301010803" pitchFamily="18" charset="0"/>
              </a:rPr>
              <a:t>)</a:t>
            </a:r>
            <a:br>
              <a:rPr lang="nl-NL" sz="3200" dirty="0">
                <a:latin typeface="Garamond" panose="02020404030301010803" pitchFamily="18" charset="0"/>
              </a:rPr>
            </a:br>
            <a:r>
              <a:rPr lang="nl-NL" sz="3200" dirty="0">
                <a:latin typeface="Garamond" panose="02020404030301010803" pitchFamily="18" charset="0"/>
              </a:rPr>
              <a:t>			→ </a:t>
            </a:r>
            <a:r>
              <a:rPr lang="nl-NL" sz="3200" dirty="0" err="1">
                <a:latin typeface="Garamond" panose="02020404030301010803" pitchFamily="18" charset="0"/>
              </a:rPr>
              <a:t>When</a:t>
            </a:r>
            <a:r>
              <a:rPr lang="nl-NL" sz="3200" dirty="0">
                <a:latin typeface="Garamond" panose="02020404030301010803" pitchFamily="18" charset="0"/>
              </a:rPr>
              <a:t> impact is “</a:t>
            </a:r>
            <a:r>
              <a:rPr lang="nl-NL" sz="3200" dirty="0" err="1">
                <a:latin typeface="Garamond" panose="02020404030301010803" pitchFamily="18" charset="0"/>
              </a:rPr>
              <a:t>avoiding</a:t>
            </a:r>
            <a:r>
              <a:rPr lang="nl-NL" sz="3200" dirty="0">
                <a:latin typeface="Garamond" panose="02020404030301010803" pitchFamily="18" charset="0"/>
              </a:rPr>
              <a:t> change”</a:t>
            </a:r>
            <a:br>
              <a:rPr lang="nl-NL" sz="3200" dirty="0">
                <a:latin typeface="Garamond" panose="02020404030301010803" pitchFamily="18" charset="0"/>
              </a:rPr>
            </a:br>
            <a:r>
              <a:rPr lang="nl-NL" sz="3200" b="1" dirty="0" err="1">
                <a:solidFill>
                  <a:srgbClr val="820000"/>
                </a:solidFill>
                <a:latin typeface="Garamond" panose="02020404030301010803" pitchFamily="18" charset="0"/>
              </a:rPr>
              <a:t>Interaction</a:t>
            </a:r>
            <a:r>
              <a:rPr lang="nl-NL" sz="3200" dirty="0">
                <a:latin typeface="Garamond" panose="02020404030301010803" pitchFamily="18" charset="0"/>
              </a:rPr>
              <a:t>		→ It is </a:t>
            </a:r>
            <a:r>
              <a:rPr lang="nl-NL" sz="3200" dirty="0" err="1">
                <a:latin typeface="Garamond" panose="02020404030301010803" pitchFamily="18" charset="0"/>
              </a:rPr>
              <a:t>not</a:t>
            </a:r>
            <a:r>
              <a:rPr lang="nl-NL" sz="3200" dirty="0">
                <a:latin typeface="Garamond" panose="02020404030301010803" pitchFamily="18" charset="0"/>
              </a:rPr>
              <a:t> a </a:t>
            </a:r>
            <a:r>
              <a:rPr lang="nl-NL" sz="3200" dirty="0" err="1">
                <a:latin typeface="Garamond" panose="02020404030301010803" pitchFamily="18" charset="0"/>
              </a:rPr>
              <a:t>one</a:t>
            </a:r>
            <a:r>
              <a:rPr lang="nl-NL" sz="3200" dirty="0">
                <a:latin typeface="Garamond" panose="02020404030301010803" pitchFamily="18" charset="0"/>
              </a:rPr>
              <a:t>-way </a:t>
            </a:r>
            <a:r>
              <a:rPr lang="nl-NL" sz="3200" dirty="0" err="1">
                <a:latin typeface="Garamond" panose="02020404030301010803" pitchFamily="18" charset="0"/>
              </a:rPr>
              <a:t>street</a:t>
            </a:r>
            <a:endParaRPr lang="nl-NL" sz="3200" dirty="0">
              <a:latin typeface="Garamond" panose="02020404030301010803" pitchFamily="18" charset="0"/>
            </a:endParaRP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Definitions of impact</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86290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aphicFrame>
        <p:nvGraphicFramePr>
          <p:cNvPr id="11" name="Tijdelijke aanduiding voor inhoud 3"/>
          <p:cNvGraphicFramePr>
            <a:graphicFrameLocks/>
          </p:cNvGraphicFramePr>
          <p:nvPr>
            <p:extLst>
              <p:ext uri="{D42A27DB-BD31-4B8C-83A1-F6EECF244321}">
                <p14:modId xmlns:p14="http://schemas.microsoft.com/office/powerpoint/2010/main" val="4035815530"/>
              </p:ext>
            </p:extLst>
          </p:nvPr>
        </p:nvGraphicFramePr>
        <p:xfrm>
          <a:off x="2635085" y="2263477"/>
          <a:ext cx="6956664" cy="40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kstvak 8">
            <a:extLst>
              <a:ext uri="{FF2B5EF4-FFF2-40B4-BE49-F238E27FC236}">
                <a16:creationId xmlns:a16="http://schemas.microsoft.com/office/drawing/2014/main" id="{4BB7A0A4-B7A5-47DA-AED7-2C2EA8586ED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00615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2664823" y="2427247"/>
            <a:ext cx="8854439" cy="3871316"/>
          </a:xfrm>
        </p:spPr>
        <p:txBody>
          <a:bodyPr>
            <a:normAutofit fontScale="92500" lnSpcReduction="10000"/>
          </a:bodyPr>
          <a:lstStyle/>
          <a:p>
            <a:r>
              <a:rPr lang="en-GB" dirty="0">
                <a:latin typeface="Garamond" panose="02020404030301010803" pitchFamily="18" charset="0"/>
              </a:rPr>
              <a:t>What is the current mission?</a:t>
            </a:r>
          </a:p>
          <a:p>
            <a:endParaRPr lang="en-GB" dirty="0">
              <a:latin typeface="Garamond" panose="02020404030301010803" pitchFamily="18" charset="0"/>
            </a:endParaRPr>
          </a:p>
          <a:p>
            <a:r>
              <a:rPr lang="en-GB" dirty="0">
                <a:latin typeface="Garamond" panose="02020404030301010803" pitchFamily="18" charset="0"/>
              </a:rPr>
              <a:t>In relation to other (competing) regional, national &amp; international players?</a:t>
            </a:r>
          </a:p>
          <a:p>
            <a:endParaRPr lang="en-GB" dirty="0">
              <a:latin typeface="Garamond" panose="02020404030301010803" pitchFamily="18" charset="0"/>
            </a:endParaRPr>
          </a:p>
          <a:p>
            <a:r>
              <a:rPr lang="en-GB" dirty="0">
                <a:latin typeface="Garamond" panose="02020404030301010803" pitchFamily="18" charset="0"/>
              </a:rPr>
              <a:t>How does current performance compare to the mission of your institution, as a whole and perhaps for separate departments?</a:t>
            </a:r>
          </a:p>
          <a:p>
            <a:endParaRPr lang="en-GB" dirty="0">
              <a:latin typeface="Garamond" panose="02020404030301010803" pitchFamily="18" charset="0"/>
            </a:endParaRPr>
          </a:p>
          <a:p>
            <a:r>
              <a:rPr lang="en-GB" dirty="0">
                <a:latin typeface="Garamond" panose="02020404030301010803" pitchFamily="18" charset="0"/>
              </a:rPr>
              <a:t>What are strength and weaknesses?</a:t>
            </a:r>
          </a:p>
          <a:p>
            <a:endParaRPr lang="en-GB" dirty="0"/>
          </a:p>
          <a:p>
            <a:endParaRPr lang="en-GB" dirty="0"/>
          </a:p>
          <a:p>
            <a:endParaRPr lang="en-GB" dirty="0"/>
          </a:p>
          <a:p>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7" name="Rechthoek 6"/>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64975"/>
            <a:ext cx="2051795" cy="1327312"/>
            <a:chOff x="2763303" y="1030"/>
            <a:chExt cx="1430056" cy="929536"/>
          </a:xfrm>
          <a:solidFill>
            <a:srgbClr val="006600"/>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Mission</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
        <p:nvSpPr>
          <p:cNvPr id="13" name="Tekstvak 12">
            <a:extLst>
              <a:ext uri="{FF2B5EF4-FFF2-40B4-BE49-F238E27FC236}">
                <a16:creationId xmlns:a16="http://schemas.microsoft.com/office/drawing/2014/main" id="{98D25AEB-7D08-40AF-B0C2-A979B00D12FB}"/>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4" name="Tekstvak 13">
            <a:extLst>
              <a:ext uri="{FF2B5EF4-FFF2-40B4-BE49-F238E27FC236}">
                <a16:creationId xmlns:a16="http://schemas.microsoft.com/office/drawing/2014/main" id="{A9C30DC9-6BEA-4590-AAC4-22D90956F7B3}"/>
              </a:ext>
            </a:extLst>
          </p:cNvPr>
          <p:cNvSpPr txBox="1"/>
          <p:nvPr/>
        </p:nvSpPr>
        <p:spPr>
          <a:xfrm>
            <a:off x="0" y="122484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Tree>
    <p:extLst>
      <p:ext uri="{BB962C8B-B14F-4D97-AF65-F5344CB8AC3E}">
        <p14:creationId xmlns:p14="http://schemas.microsoft.com/office/powerpoint/2010/main" val="99098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Missions</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Rechthoek 2">
            <a:extLst>
              <a:ext uri="{FF2B5EF4-FFF2-40B4-BE49-F238E27FC236}">
                <a16:creationId xmlns:a16="http://schemas.microsoft.com/office/drawing/2014/main" id="{05F527FB-12F7-44CB-B37D-13C452B0ABCF}"/>
              </a:ext>
            </a:extLst>
          </p:cNvPr>
          <p:cNvSpPr/>
          <p:nvPr/>
        </p:nvSpPr>
        <p:spPr>
          <a:xfrm>
            <a:off x="475557" y="2385549"/>
            <a:ext cx="5013167" cy="369332"/>
          </a:xfrm>
          <a:prstGeom prst="rect">
            <a:avLst/>
          </a:prstGeom>
        </p:spPr>
        <p:txBody>
          <a:bodyPr wrap="none">
            <a:spAutoFit/>
          </a:bodyPr>
          <a:lstStyle/>
          <a:p>
            <a:r>
              <a:rPr lang="en-US" b="1" i="1" dirty="0">
                <a:latin typeface="Garamond" panose="02020404030301010803" pitchFamily="18" charset="0"/>
              </a:rPr>
              <a:t>Delivering knowledge to solve societal challenges</a:t>
            </a:r>
            <a:endParaRPr lang="nl-NL" b="1" i="1" dirty="0">
              <a:latin typeface="Garamond" panose="02020404030301010803" pitchFamily="18" charset="0"/>
            </a:endParaRPr>
          </a:p>
        </p:txBody>
      </p:sp>
      <p:sp>
        <p:nvSpPr>
          <p:cNvPr id="6" name="Rechthoek 5">
            <a:extLst>
              <a:ext uri="{FF2B5EF4-FFF2-40B4-BE49-F238E27FC236}">
                <a16:creationId xmlns:a16="http://schemas.microsoft.com/office/drawing/2014/main" id="{92A9810F-2561-4F51-88FF-6CDC57985830}"/>
              </a:ext>
            </a:extLst>
          </p:cNvPr>
          <p:cNvSpPr/>
          <p:nvPr/>
        </p:nvSpPr>
        <p:spPr>
          <a:xfrm>
            <a:off x="6011818" y="2698953"/>
            <a:ext cx="6096000" cy="646331"/>
          </a:xfrm>
          <a:prstGeom prst="rect">
            <a:avLst/>
          </a:prstGeom>
        </p:spPr>
        <p:txBody>
          <a:bodyPr>
            <a:spAutoFit/>
          </a:bodyPr>
          <a:lstStyle/>
          <a:p>
            <a:r>
              <a:rPr lang="en-US" b="1" i="1" dirty="0">
                <a:latin typeface="Garamond" panose="02020404030301010803" pitchFamily="18" charset="0"/>
              </a:rPr>
              <a:t>Contributing in an active and committed way to a better society for tomorrow </a:t>
            </a:r>
            <a:endParaRPr lang="nl-NL" b="1" i="1" dirty="0">
              <a:latin typeface="Garamond" panose="02020404030301010803" pitchFamily="18" charset="0"/>
            </a:endParaRPr>
          </a:p>
        </p:txBody>
      </p:sp>
      <p:sp>
        <p:nvSpPr>
          <p:cNvPr id="9" name="Rechthoek 8">
            <a:extLst>
              <a:ext uri="{FF2B5EF4-FFF2-40B4-BE49-F238E27FC236}">
                <a16:creationId xmlns:a16="http://schemas.microsoft.com/office/drawing/2014/main" id="{93DAA6FB-3D58-46A2-82DC-6227EA2DCA9F}"/>
              </a:ext>
            </a:extLst>
          </p:cNvPr>
          <p:cNvSpPr/>
          <p:nvPr/>
        </p:nvSpPr>
        <p:spPr>
          <a:xfrm>
            <a:off x="475557" y="3469412"/>
            <a:ext cx="6096000" cy="646331"/>
          </a:xfrm>
          <a:prstGeom prst="rect">
            <a:avLst/>
          </a:prstGeom>
        </p:spPr>
        <p:txBody>
          <a:bodyPr>
            <a:spAutoFit/>
          </a:bodyPr>
          <a:lstStyle/>
          <a:p>
            <a:r>
              <a:rPr lang="en-US" b="1" i="1" dirty="0">
                <a:latin typeface="Garamond" panose="02020404030301010803" pitchFamily="18" charset="0"/>
              </a:rPr>
              <a:t>Breakthrough research will lead to a better quality of life, economic growth and sustainable societal well-being</a:t>
            </a:r>
            <a:endParaRPr lang="nl-NL" b="1" i="1" dirty="0">
              <a:latin typeface="Garamond" panose="02020404030301010803" pitchFamily="18" charset="0"/>
            </a:endParaRPr>
          </a:p>
        </p:txBody>
      </p:sp>
      <p:sp>
        <p:nvSpPr>
          <p:cNvPr id="10" name="Rechthoek 9">
            <a:extLst>
              <a:ext uri="{FF2B5EF4-FFF2-40B4-BE49-F238E27FC236}">
                <a16:creationId xmlns:a16="http://schemas.microsoft.com/office/drawing/2014/main" id="{15D33184-B5DD-4727-935C-A13A38CE66BB}"/>
              </a:ext>
            </a:extLst>
          </p:cNvPr>
          <p:cNvSpPr/>
          <p:nvPr/>
        </p:nvSpPr>
        <p:spPr>
          <a:xfrm>
            <a:off x="6011818" y="4059815"/>
            <a:ext cx="6096000" cy="646331"/>
          </a:xfrm>
          <a:prstGeom prst="rect">
            <a:avLst/>
          </a:prstGeom>
        </p:spPr>
        <p:txBody>
          <a:bodyPr>
            <a:spAutoFit/>
          </a:bodyPr>
          <a:lstStyle/>
          <a:p>
            <a:r>
              <a:rPr lang="nl-NL" b="1" i="1" dirty="0">
                <a:latin typeface="Garamond" panose="02020404030301010803" pitchFamily="18" charset="0"/>
              </a:rPr>
              <a:t>We </a:t>
            </a:r>
            <a:r>
              <a:rPr lang="nl-NL" b="1" i="1" dirty="0" err="1">
                <a:latin typeface="Garamond" panose="02020404030301010803" pitchFamily="18" charset="0"/>
              </a:rPr>
              <a:t>join</a:t>
            </a:r>
            <a:r>
              <a:rPr lang="nl-NL" b="1" i="1" dirty="0">
                <a:latin typeface="Garamond" panose="02020404030301010803" pitchFamily="18" charset="0"/>
              </a:rPr>
              <a:t> in </a:t>
            </a:r>
            <a:r>
              <a:rPr lang="nl-NL" b="1" i="1" dirty="0" err="1">
                <a:latin typeface="Garamond" panose="02020404030301010803" pitchFamily="18" charset="0"/>
              </a:rPr>
              <a:t>the</a:t>
            </a:r>
            <a:r>
              <a:rPr lang="nl-NL" b="1" i="1" dirty="0">
                <a:latin typeface="Garamond" panose="02020404030301010803" pitchFamily="18" charset="0"/>
              </a:rPr>
              <a:t> </a:t>
            </a:r>
            <a:r>
              <a:rPr lang="nl-NL" b="1" i="1" dirty="0" err="1">
                <a:latin typeface="Garamond" panose="02020404030301010803" pitchFamily="18" charset="0"/>
              </a:rPr>
              <a:t>academic</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public </a:t>
            </a:r>
            <a:r>
              <a:rPr lang="nl-NL" b="1" i="1" dirty="0" err="1">
                <a:latin typeface="Garamond" panose="02020404030301010803" pitchFamily="18" charset="0"/>
              </a:rPr>
              <a:t>debate</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a:t>
            </a:r>
            <a:r>
              <a:rPr lang="nl-NL" b="1" i="1" dirty="0" err="1">
                <a:latin typeface="Garamond" panose="02020404030301010803" pitchFamily="18" charset="0"/>
              </a:rPr>
              <a:t>seek</a:t>
            </a:r>
            <a:r>
              <a:rPr lang="nl-NL" b="1" i="1" dirty="0">
                <a:latin typeface="Garamond" panose="02020404030301010803" pitchFamily="18" charset="0"/>
              </a:rPr>
              <a:t> </a:t>
            </a:r>
            <a:r>
              <a:rPr lang="nl-NL" b="1" i="1" dirty="0" err="1">
                <a:latin typeface="Garamond" panose="02020404030301010803" pitchFamily="18" charset="0"/>
              </a:rPr>
              <a:t>answers</a:t>
            </a:r>
            <a:r>
              <a:rPr lang="nl-NL" b="1" i="1" dirty="0">
                <a:latin typeface="Garamond" panose="02020404030301010803" pitchFamily="18" charset="0"/>
              </a:rPr>
              <a:t> </a:t>
            </a:r>
            <a:r>
              <a:rPr lang="nl-NL" b="1" i="1" dirty="0" err="1">
                <a:latin typeface="Garamond" panose="02020404030301010803" pitchFamily="18" charset="0"/>
              </a:rPr>
              <a:t>to</a:t>
            </a:r>
            <a:r>
              <a:rPr lang="nl-NL" b="1" i="1" dirty="0">
                <a:latin typeface="Garamond" panose="02020404030301010803" pitchFamily="18" charset="0"/>
              </a:rPr>
              <a:t> </a:t>
            </a:r>
            <a:r>
              <a:rPr lang="nl-NL" b="1" i="1" dirty="0" err="1">
                <a:latin typeface="Garamond" panose="02020404030301010803" pitchFamily="18" charset="0"/>
              </a:rPr>
              <a:t>economic</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a:t>
            </a:r>
            <a:r>
              <a:rPr lang="nl-NL" b="1" i="1" dirty="0" err="1">
                <a:latin typeface="Garamond" panose="02020404030301010803" pitchFamily="18" charset="0"/>
              </a:rPr>
              <a:t>social</a:t>
            </a:r>
            <a:r>
              <a:rPr lang="nl-NL" b="1" i="1" dirty="0">
                <a:latin typeface="Garamond" panose="02020404030301010803" pitchFamily="18" charset="0"/>
              </a:rPr>
              <a:t> issues</a:t>
            </a:r>
          </a:p>
        </p:txBody>
      </p:sp>
      <p:sp>
        <p:nvSpPr>
          <p:cNvPr id="11" name="Rechthoek 10">
            <a:extLst>
              <a:ext uri="{FF2B5EF4-FFF2-40B4-BE49-F238E27FC236}">
                <a16:creationId xmlns:a16="http://schemas.microsoft.com/office/drawing/2014/main" id="{CAA4E383-B151-48D1-92AD-F9C94A23704A}"/>
              </a:ext>
            </a:extLst>
          </p:cNvPr>
          <p:cNvSpPr/>
          <p:nvPr/>
        </p:nvSpPr>
        <p:spPr>
          <a:xfrm>
            <a:off x="475557" y="4830274"/>
            <a:ext cx="6096000" cy="923330"/>
          </a:xfrm>
          <a:prstGeom prst="rect">
            <a:avLst/>
          </a:prstGeom>
        </p:spPr>
        <p:txBody>
          <a:bodyPr>
            <a:spAutoFit/>
          </a:bodyPr>
          <a:lstStyle/>
          <a:p>
            <a:r>
              <a:rPr lang="nl-NL" b="1" i="1" dirty="0" err="1">
                <a:latin typeface="Garamond" panose="02020404030301010803" pitchFamily="18" charset="0"/>
              </a:rPr>
              <a:t>Taking</a:t>
            </a:r>
            <a:r>
              <a:rPr lang="nl-NL" b="1" i="1" dirty="0">
                <a:latin typeface="Garamond" panose="02020404030301010803" pitchFamily="18" charset="0"/>
              </a:rPr>
              <a:t> </a:t>
            </a:r>
            <a:r>
              <a:rPr lang="nl-NL" b="1" i="1" dirty="0" err="1">
                <a:latin typeface="Garamond" panose="02020404030301010803" pitchFamily="18" charset="0"/>
              </a:rPr>
              <a:t>the</a:t>
            </a:r>
            <a:r>
              <a:rPr lang="nl-NL" b="1" i="1" dirty="0">
                <a:latin typeface="Garamond" panose="02020404030301010803" pitchFamily="18" charset="0"/>
              </a:rPr>
              <a:t> </a:t>
            </a:r>
            <a:r>
              <a:rPr lang="nl-NL" b="1" i="1" dirty="0" err="1">
                <a:latin typeface="Garamond" panose="02020404030301010803" pitchFamily="18" charset="0"/>
              </a:rPr>
              <a:t>knowledge</a:t>
            </a:r>
            <a:r>
              <a:rPr lang="nl-NL" b="1" i="1" dirty="0">
                <a:latin typeface="Garamond" panose="02020404030301010803" pitchFamily="18" charset="0"/>
              </a:rPr>
              <a:t> </a:t>
            </a:r>
            <a:r>
              <a:rPr lang="nl-NL" b="1" i="1" dirty="0" err="1">
                <a:latin typeface="Garamond" panose="02020404030301010803" pitchFamily="18" charset="0"/>
              </a:rPr>
              <a:t>produced</a:t>
            </a:r>
            <a:r>
              <a:rPr lang="nl-NL" b="1" i="1" dirty="0">
                <a:latin typeface="Garamond" panose="02020404030301010803" pitchFamily="18" charset="0"/>
              </a:rPr>
              <a:t> </a:t>
            </a:r>
            <a:r>
              <a:rPr lang="nl-NL" b="1" i="1" dirty="0" err="1">
                <a:latin typeface="Garamond" panose="02020404030301010803" pitchFamily="18" charset="0"/>
              </a:rPr>
              <a:t>to</a:t>
            </a:r>
            <a:r>
              <a:rPr lang="nl-NL" b="1" i="1" dirty="0">
                <a:latin typeface="Garamond" panose="02020404030301010803" pitchFamily="18" charset="0"/>
              </a:rPr>
              <a:t> </a:t>
            </a:r>
            <a:r>
              <a:rPr lang="nl-NL" b="1" i="1" dirty="0" err="1">
                <a:latin typeface="Garamond" panose="02020404030301010803" pitchFamily="18" charset="0"/>
              </a:rPr>
              <a:t>the</a:t>
            </a:r>
            <a:r>
              <a:rPr lang="nl-NL" b="1" i="1" dirty="0">
                <a:latin typeface="Garamond" panose="02020404030301010803" pitchFamily="18" charset="0"/>
              </a:rPr>
              <a:t> benefit </a:t>
            </a:r>
            <a:r>
              <a:rPr lang="nl-NL" b="1" i="1" dirty="0" err="1">
                <a:latin typeface="Garamond" panose="02020404030301010803" pitchFamily="18" charset="0"/>
              </a:rPr>
              <a:t>and</a:t>
            </a:r>
            <a:r>
              <a:rPr lang="nl-NL" b="1" i="1" dirty="0">
                <a:latin typeface="Garamond" panose="02020404030301010803" pitchFamily="18" charset="0"/>
              </a:rPr>
              <a:t> well-</a:t>
            </a:r>
            <a:r>
              <a:rPr lang="nl-NL" b="1" i="1" dirty="0" err="1">
                <a:latin typeface="Garamond" panose="02020404030301010803" pitchFamily="18" charset="0"/>
              </a:rPr>
              <a:t>being</a:t>
            </a:r>
            <a:r>
              <a:rPr lang="nl-NL" b="1" i="1" dirty="0">
                <a:latin typeface="Garamond" panose="02020404030301010803" pitchFamily="18" charset="0"/>
              </a:rPr>
              <a:t> of </a:t>
            </a:r>
            <a:r>
              <a:rPr lang="nl-NL" b="1" i="1" dirty="0" err="1">
                <a:latin typeface="Garamond" panose="02020404030301010803" pitchFamily="18" charset="0"/>
              </a:rPr>
              <a:t>all</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a:t>
            </a:r>
            <a:r>
              <a:rPr lang="nl-NL" b="1" i="1" dirty="0" err="1">
                <a:latin typeface="Garamond" panose="02020404030301010803" pitchFamily="18" charset="0"/>
              </a:rPr>
              <a:t>contribute</a:t>
            </a:r>
            <a:r>
              <a:rPr lang="nl-NL" b="1" i="1" dirty="0">
                <a:latin typeface="Garamond" panose="02020404030301010803" pitchFamily="18" charset="0"/>
              </a:rPr>
              <a:t> </a:t>
            </a:r>
            <a:r>
              <a:rPr lang="nl-NL" b="1" i="1" dirty="0" err="1">
                <a:latin typeface="Garamond" panose="02020404030301010803" pitchFamily="18" charset="0"/>
              </a:rPr>
              <a:t>to</a:t>
            </a:r>
            <a:r>
              <a:rPr lang="nl-NL" b="1" i="1" dirty="0">
                <a:latin typeface="Garamond" panose="02020404030301010803" pitchFamily="18" charset="0"/>
              </a:rPr>
              <a:t> </a:t>
            </a:r>
            <a:r>
              <a:rPr lang="nl-NL" b="1" i="1" dirty="0" err="1">
                <a:latin typeface="Garamond" panose="02020404030301010803" pitchFamily="18" charset="0"/>
              </a:rPr>
              <a:t>the</a:t>
            </a:r>
            <a:r>
              <a:rPr lang="nl-NL" b="1" i="1" dirty="0">
                <a:latin typeface="Garamond" panose="02020404030301010803" pitchFamily="18" charset="0"/>
              </a:rPr>
              <a:t> establishment of </a:t>
            </a:r>
            <a:r>
              <a:rPr lang="nl-NL" b="1" i="1" dirty="0" err="1">
                <a:latin typeface="Garamond" panose="02020404030301010803" pitchFamily="18" charset="0"/>
              </a:rPr>
              <a:t>an</a:t>
            </a:r>
            <a:r>
              <a:rPr lang="nl-NL" b="1" i="1" dirty="0">
                <a:latin typeface="Garamond" panose="02020404030301010803" pitchFamily="18" charset="0"/>
              </a:rPr>
              <a:t> </a:t>
            </a:r>
            <a:r>
              <a:rPr lang="nl-NL" b="1" i="1" dirty="0" err="1">
                <a:latin typeface="Garamond" panose="02020404030301010803" pitchFamily="18" charset="0"/>
              </a:rPr>
              <a:t>informed</a:t>
            </a:r>
            <a:r>
              <a:rPr lang="nl-NL" b="1" i="1" dirty="0">
                <a:latin typeface="Garamond" panose="02020404030301010803" pitchFamily="18" charset="0"/>
              </a:rPr>
              <a:t> society</a:t>
            </a:r>
          </a:p>
        </p:txBody>
      </p:sp>
      <p:sp>
        <p:nvSpPr>
          <p:cNvPr id="12" name="Rechthoek 11">
            <a:extLst>
              <a:ext uri="{FF2B5EF4-FFF2-40B4-BE49-F238E27FC236}">
                <a16:creationId xmlns:a16="http://schemas.microsoft.com/office/drawing/2014/main" id="{59A1EF68-AE1D-4AB2-8779-4978297D3035}"/>
              </a:ext>
            </a:extLst>
          </p:cNvPr>
          <p:cNvSpPr/>
          <p:nvPr/>
        </p:nvSpPr>
        <p:spPr>
          <a:xfrm>
            <a:off x="6096000" y="5697677"/>
            <a:ext cx="6096000" cy="923330"/>
          </a:xfrm>
          <a:prstGeom prst="rect">
            <a:avLst/>
          </a:prstGeom>
        </p:spPr>
        <p:txBody>
          <a:bodyPr>
            <a:spAutoFit/>
          </a:bodyPr>
          <a:lstStyle/>
          <a:p>
            <a:r>
              <a:rPr lang="nl-NL" b="1" i="1" dirty="0">
                <a:latin typeface="Garamond" panose="02020404030301010803" pitchFamily="18" charset="0"/>
              </a:rPr>
              <a:t>Delivering relevant research, </a:t>
            </a:r>
            <a:r>
              <a:rPr lang="nl-NL" b="1" i="1" dirty="0" err="1">
                <a:latin typeface="Garamond" panose="02020404030301010803" pitchFamily="18" charset="0"/>
              </a:rPr>
              <a:t>with</a:t>
            </a:r>
            <a:r>
              <a:rPr lang="nl-NL" b="1" i="1" dirty="0">
                <a:latin typeface="Garamond" panose="02020404030301010803" pitchFamily="18" charset="0"/>
              </a:rPr>
              <a:t> a focus on blue </a:t>
            </a:r>
            <a:r>
              <a:rPr lang="nl-NL" b="1" i="1" dirty="0" err="1">
                <a:latin typeface="Garamond" panose="02020404030301010803" pitchFamily="18" charset="0"/>
              </a:rPr>
              <a:t>and</a:t>
            </a:r>
            <a:r>
              <a:rPr lang="nl-NL" b="1" i="1" dirty="0">
                <a:latin typeface="Garamond" panose="02020404030301010803" pitchFamily="18" charset="0"/>
              </a:rPr>
              <a:t> green </a:t>
            </a:r>
            <a:r>
              <a:rPr lang="nl-NL" b="1" i="1" dirty="0" err="1">
                <a:latin typeface="Garamond" panose="02020404030301010803" pitchFamily="18" charset="0"/>
              </a:rPr>
              <a:t>growth</a:t>
            </a:r>
            <a:r>
              <a:rPr lang="nl-NL" b="1" i="1" dirty="0">
                <a:latin typeface="Garamond" panose="02020404030301010803" pitchFamily="18" charset="0"/>
              </a:rPr>
              <a:t>, </a:t>
            </a:r>
            <a:r>
              <a:rPr lang="nl-NL" b="1" i="1" dirty="0" err="1">
                <a:latin typeface="Garamond" panose="02020404030301010803" pitchFamily="18" charset="0"/>
              </a:rPr>
              <a:t>innovation</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a:t>
            </a:r>
            <a:r>
              <a:rPr lang="nl-NL" b="1" i="1" dirty="0" err="1">
                <a:latin typeface="Garamond" panose="02020404030301010803" pitchFamily="18" charset="0"/>
              </a:rPr>
              <a:t>entrepreneurship</a:t>
            </a:r>
            <a:r>
              <a:rPr lang="nl-NL" b="1" i="1" dirty="0">
                <a:latin typeface="Garamond" panose="02020404030301010803" pitchFamily="18" charset="0"/>
              </a:rPr>
              <a:t>, </a:t>
            </a:r>
            <a:r>
              <a:rPr lang="nl-NL" b="1" i="1" dirty="0" err="1">
                <a:latin typeface="Garamond" panose="02020404030301010803" pitchFamily="18" charset="0"/>
              </a:rPr>
              <a:t>and</a:t>
            </a:r>
            <a:r>
              <a:rPr lang="nl-NL" b="1" i="1" dirty="0">
                <a:latin typeface="Garamond" panose="02020404030301010803" pitchFamily="18" charset="0"/>
              </a:rPr>
              <a:t> welfare, health </a:t>
            </a:r>
            <a:r>
              <a:rPr lang="nl-NL" b="1" i="1" dirty="0" err="1">
                <a:latin typeface="Garamond" panose="02020404030301010803" pitchFamily="18" charset="0"/>
              </a:rPr>
              <a:t>and</a:t>
            </a:r>
            <a:r>
              <a:rPr lang="nl-NL" b="1" i="1" dirty="0">
                <a:latin typeface="Garamond" panose="02020404030301010803" pitchFamily="18" charset="0"/>
              </a:rPr>
              <a:t> </a:t>
            </a:r>
            <a:r>
              <a:rPr lang="nl-NL" b="1" i="1" dirty="0" err="1">
                <a:latin typeface="Garamond" panose="02020404030301010803" pitchFamily="18" charset="0"/>
              </a:rPr>
              <a:t>education</a:t>
            </a:r>
            <a:endParaRPr lang="nl-NL" b="1" i="1" dirty="0">
              <a:latin typeface="Garamond" panose="02020404030301010803" pitchFamily="18" charset="0"/>
            </a:endParaRPr>
          </a:p>
        </p:txBody>
      </p:sp>
    </p:spTree>
    <p:extLst>
      <p:ext uri="{BB962C8B-B14F-4D97-AF65-F5344CB8AC3E}">
        <p14:creationId xmlns:p14="http://schemas.microsoft.com/office/powerpoint/2010/main" val="17959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aphicFrame>
        <p:nvGraphicFramePr>
          <p:cNvPr id="11" name="Tijdelijke aanduiding voor inhoud 3"/>
          <p:cNvGraphicFramePr>
            <a:graphicFrameLocks/>
          </p:cNvGraphicFramePr>
          <p:nvPr>
            <p:extLst/>
          </p:nvPr>
        </p:nvGraphicFramePr>
        <p:xfrm>
          <a:off x="2635085" y="2263477"/>
          <a:ext cx="6956664" cy="40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kstvak 8">
            <a:extLst>
              <a:ext uri="{FF2B5EF4-FFF2-40B4-BE49-F238E27FC236}">
                <a16:creationId xmlns:a16="http://schemas.microsoft.com/office/drawing/2014/main" id="{4BB7A0A4-B7A5-47DA-AED7-2C2EA8586ED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303782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8" name="Titel 1">
            <a:extLst>
              <a:ext uri="{FF2B5EF4-FFF2-40B4-BE49-F238E27FC236}">
                <a16:creationId xmlns:a16="http://schemas.microsoft.com/office/drawing/2014/main" id="{05BF9274-5FBD-4D4F-8D91-9597427D8237}"/>
              </a:ext>
            </a:extLst>
          </p:cNvPr>
          <p:cNvSpPr txBox="1">
            <a:spLocks/>
          </p:cNvSpPr>
          <p:nvPr/>
        </p:nvSpPr>
        <p:spPr>
          <a:xfrm>
            <a:off x="1529411" y="2330308"/>
            <a:ext cx="9144000" cy="13447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6000" b="0" i="0" u="none" strike="noStrike" kern="1200" cap="none" spc="0" normalizeH="0" baseline="0" noProof="0" dirty="0">
                <a:ln>
                  <a:noFill/>
                </a:ln>
                <a:solidFill>
                  <a:srgbClr val="870000"/>
                </a:solidFill>
                <a:effectLst/>
                <a:uLnTx/>
                <a:uFillTx/>
                <a:latin typeface="Garamond" panose="02020404030301010803" pitchFamily="18" charset="0"/>
                <a:ea typeface="+mj-ea"/>
                <a:cs typeface="+mj-cs"/>
              </a:rPr>
              <a:t>DAY 1</a:t>
            </a:r>
          </a:p>
        </p:txBody>
      </p:sp>
      <p:pic>
        <p:nvPicPr>
          <p:cNvPr id="19" name="Picture 2" descr="why-is-twitter-s-logo-named-after-larry-bird--b8d70319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3883" y="3933176"/>
            <a:ext cx="2028381" cy="10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 name="Rechthoek 19"/>
          <p:cNvSpPr/>
          <p:nvPr/>
        </p:nvSpPr>
        <p:spPr>
          <a:xfrm>
            <a:off x="4979049" y="5065112"/>
            <a:ext cx="2028381" cy="784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400" cap="small" spc="0" normalizeH="0" baseline="0" noProof="0" dirty="0">
                <a:ln>
                  <a:noFill/>
                </a:ln>
                <a:solidFill>
                  <a:srgbClr val="000000"/>
                </a:solidFill>
                <a:effectLst/>
                <a:uLnTx/>
                <a:uFillTx/>
                <a:latin typeface="Garamond" panose="02020404030301010803" pitchFamily="18" charset="0"/>
                <a:ea typeface="+mn-ea"/>
                <a:cs typeface="+mn-cs"/>
              </a:rPr>
              <a:t>#EUF</a:t>
            </a:r>
            <a:r>
              <a:rPr lang="nl-NL" b="1" kern="1400" cap="small" dirty="0">
                <a:solidFill>
                  <a:srgbClr val="000000"/>
                </a:solidFill>
                <a:latin typeface="Garamond" panose="02020404030301010803" pitchFamily="18" charset="0"/>
              </a:rPr>
              <a:t>2020</a:t>
            </a:r>
            <a:endParaRPr kumimoji="0" lang="nl-NL" sz="1800" b="1" i="0" u="none" strike="noStrike" kern="1400" cap="small" spc="0" normalizeH="0" baseline="0" noProof="0" dirty="0">
              <a:ln>
                <a:noFill/>
              </a:ln>
              <a:solidFill>
                <a:srgbClr val="000000"/>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400" cap="small" spc="0" normalizeH="0" baseline="0" noProof="0" dirty="0">
                <a:ln>
                  <a:noFill/>
                </a:ln>
                <a:solidFill>
                  <a:srgbClr val="000000"/>
                </a:solidFill>
                <a:effectLst/>
                <a:uLnTx/>
                <a:uFillTx/>
                <a:latin typeface="Garamond" panose="02020404030301010803" pitchFamily="18" charset="0"/>
                <a:ea typeface="+mn-ea"/>
                <a:cs typeface="+mn-cs"/>
              </a:rPr>
              <a:t>@</a:t>
            </a:r>
            <a:r>
              <a:rPr kumimoji="0" lang="nl-NL" sz="1800" b="1" i="0" u="none" strike="noStrike" kern="1400" cap="small" spc="0" normalizeH="0" baseline="0" noProof="0" dirty="0" err="1">
                <a:ln>
                  <a:noFill/>
                </a:ln>
                <a:solidFill>
                  <a:srgbClr val="000000"/>
                </a:solidFill>
                <a:effectLst/>
                <a:uLnTx/>
                <a:uFillTx/>
                <a:latin typeface="Garamond" panose="02020404030301010803" pitchFamily="18" charset="0"/>
                <a:ea typeface="+mn-ea"/>
                <a:cs typeface="+mn-cs"/>
              </a:rPr>
              <a:t>AesisNet</a:t>
            </a:r>
            <a:endParaRPr kumimoji="0" lang="nl-NL" sz="18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163540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4193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Garamond" panose="02020404030301010803" pitchFamily="18" charset="0"/>
              </a:rPr>
              <a:t>Internal infrastructure</a:t>
            </a:r>
            <a:endParaRPr kumimoji="0" lang="nl-NL" sz="2800" b="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What</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skills are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available</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and</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where</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2600" b="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What facilities are available?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nl-NL" sz="2600" b="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What incentives are being used?</a:t>
            </a:r>
            <a:endParaRPr kumimoji="0" lang="nl-NL" sz="2600" b="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How can internal/interdisciplinary collaboration be strengthened to increase excellence and impact?</a:t>
            </a:r>
            <a:endParaRPr kumimoji="0" lang="nl-NL" sz="2600" b="0" i="0" u="none" strike="noStrike" kern="1200" cap="none" spc="0" normalizeH="0" baseline="0" noProof="0" dirty="0">
              <a:ln>
                <a:noFill/>
              </a:ln>
              <a:solidFill>
                <a:prstClr val="black"/>
              </a:solidFill>
              <a:effectLst/>
              <a:uLnTx/>
              <a:uFillTx/>
              <a:latin typeface="Garamond" panose="02020404030301010803" pitchFamily="18" charset="0"/>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64975"/>
            <a:ext cx="2051795" cy="1327312"/>
            <a:chOff x="2763303" y="1030"/>
            <a:chExt cx="1430056" cy="929536"/>
          </a:xfrm>
          <a:solidFill>
            <a:schemeClr val="tx1">
              <a:lumMod val="85000"/>
              <a:lumOff val="15000"/>
            </a:schemeClr>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Strategy</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
        <p:nvSpPr>
          <p:cNvPr id="13" name="Tekstvak 12">
            <a:extLst>
              <a:ext uri="{FF2B5EF4-FFF2-40B4-BE49-F238E27FC236}">
                <a16:creationId xmlns:a16="http://schemas.microsoft.com/office/drawing/2014/main" id="{B717F61B-4AA4-4169-B39D-826A02CFE2E2}"/>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54879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4193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Garamond" panose="02020404030301010803" pitchFamily="18" charset="0"/>
              </a:rPr>
              <a:t>External infrastructure</a:t>
            </a:r>
            <a:endParaRPr kumimoji="0" lang="nl-NL" sz="2800" b="0" i="0" u="none" strike="noStrike" kern="1200" cap="none" spc="0" normalizeH="0" baseline="0" noProof="0" dirty="0">
              <a:ln>
                <a:noFill/>
              </a:ln>
              <a:solidFill>
                <a:prstClr val="black"/>
              </a:solidFill>
              <a:effectLst/>
              <a:uLnTx/>
              <a:uFillTx/>
              <a:latin typeface="Garamond" panose="02020404030301010803" pitchFamily="18" charset="0"/>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64975"/>
            <a:ext cx="2051795" cy="1327312"/>
            <a:chOff x="2763303" y="1030"/>
            <a:chExt cx="1430056" cy="929536"/>
          </a:xfrm>
          <a:solidFill>
            <a:schemeClr val="tx1">
              <a:lumMod val="85000"/>
              <a:lumOff val="15000"/>
            </a:schemeClr>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Strategy</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Tree>
    <p:extLst>
      <p:ext uri="{BB962C8B-B14F-4D97-AF65-F5344CB8AC3E}">
        <p14:creationId xmlns:p14="http://schemas.microsoft.com/office/powerpoint/2010/main" val="3649623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Rechte verbindingslijn met pijl 16"/>
          <p:cNvCxnSpPr/>
          <p:nvPr/>
        </p:nvCxnSpPr>
        <p:spPr>
          <a:xfrm flipV="1">
            <a:off x="3614058" y="1180012"/>
            <a:ext cx="4963886" cy="12906"/>
          </a:xfrm>
          <a:prstGeom prst="straightConnector1">
            <a:avLst/>
          </a:prstGeom>
          <a:ln w="76200">
            <a:solidFill>
              <a:schemeClr val="tx1">
                <a:lumMod val="85000"/>
                <a:lumOff val="1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troomdiagram: Uitstel 3"/>
          <p:cNvSpPr/>
          <p:nvPr/>
        </p:nvSpPr>
        <p:spPr>
          <a:xfrm>
            <a:off x="0" y="0"/>
            <a:ext cx="4145280" cy="6858000"/>
          </a:xfrm>
          <a:prstGeom prst="flowChartDelay">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troomdiagram: Uitstel 4"/>
          <p:cNvSpPr/>
          <p:nvPr/>
        </p:nvSpPr>
        <p:spPr>
          <a:xfrm flipH="1">
            <a:off x="8046720" y="0"/>
            <a:ext cx="4145280" cy="6858000"/>
          </a:xfrm>
          <a:prstGeom prst="flowChartDelay">
            <a:avLst/>
          </a:prstGeom>
          <a:gradFill flip="none" rotWithShape="1">
            <a:gsLst>
              <a:gs pos="0">
                <a:srgbClr val="820000">
                  <a:shade val="30000"/>
                  <a:satMod val="115000"/>
                </a:srgbClr>
              </a:gs>
              <a:gs pos="50000">
                <a:srgbClr val="820000">
                  <a:shade val="67500"/>
                  <a:satMod val="115000"/>
                </a:srgbClr>
              </a:gs>
              <a:gs pos="100000">
                <a:srgbClr val="8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p:cNvSpPr txBox="1"/>
          <p:nvPr/>
        </p:nvSpPr>
        <p:spPr>
          <a:xfrm rot="16200000">
            <a:off x="-975367" y="3105834"/>
            <a:ext cx="26125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sng"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Science</a:t>
            </a:r>
            <a:endParaRPr kumimoji="0" lang="nl-NL" sz="1800" b="1" i="0" u="sng"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7" name="Tekstvak 6"/>
          <p:cNvSpPr txBox="1"/>
          <p:nvPr/>
        </p:nvSpPr>
        <p:spPr>
          <a:xfrm rot="5400000">
            <a:off x="10550449" y="3105833"/>
            <a:ext cx="26125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sng"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Society</a:t>
            </a:r>
            <a:endParaRPr kumimoji="0" lang="nl-NL" sz="1800" b="1" i="0" u="sng"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8" name="Tekstvak 7"/>
          <p:cNvSpPr txBox="1"/>
          <p:nvPr/>
        </p:nvSpPr>
        <p:spPr>
          <a:xfrm>
            <a:off x="923975" y="1959344"/>
            <a:ext cx="3035602" cy="252376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Universities</a:t>
            </a: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a:t>
            </a: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and</a:t>
            </a:r>
            <a:r>
              <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other</a:t>
            </a:r>
            <a:r>
              <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Research </a:t>
            </a: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institutions</a:t>
            </a:r>
            <a:r>
              <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a:t>
            </a:r>
          </a:p>
        </p:txBody>
      </p:sp>
      <p:sp>
        <p:nvSpPr>
          <p:cNvPr id="9" name="Tekstvak 8"/>
          <p:cNvSpPr txBox="1"/>
          <p:nvPr/>
        </p:nvSpPr>
        <p:spPr>
          <a:xfrm>
            <a:off x="8728170" y="842627"/>
            <a:ext cx="2769324" cy="5201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Industry</a:t>
            </a: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Government</a:t>
            </a: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Citizens</a:t>
            </a:r>
            <a:endParaRPr kumimoji="0" lang="nl-NL" sz="36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23" name="Rechte verbindingslijn met pijl 22"/>
          <p:cNvCxnSpPr>
            <a:stCxn id="4" idx="3"/>
          </p:cNvCxnSpPr>
          <p:nvPr/>
        </p:nvCxnSpPr>
        <p:spPr>
          <a:xfrm flipV="1">
            <a:off x="4145280" y="3428998"/>
            <a:ext cx="3901440" cy="2"/>
          </a:xfrm>
          <a:prstGeom prst="straightConnector1">
            <a:avLst/>
          </a:prstGeom>
          <a:ln w="76200">
            <a:solidFill>
              <a:schemeClr val="tx1">
                <a:lumMod val="85000"/>
                <a:lumOff val="1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V="1">
            <a:off x="3614058" y="5673630"/>
            <a:ext cx="4963886" cy="2"/>
          </a:xfrm>
          <a:prstGeom prst="straightConnector1">
            <a:avLst/>
          </a:prstGeom>
          <a:ln w="76200">
            <a:solidFill>
              <a:schemeClr val="tx1">
                <a:lumMod val="85000"/>
                <a:lumOff val="1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kstvak 28"/>
          <p:cNvSpPr txBox="1"/>
          <p:nvPr/>
        </p:nvSpPr>
        <p:spPr>
          <a:xfrm>
            <a:off x="4773212" y="1326643"/>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95000"/>
                    <a:lumOff val="5000"/>
                  </a:prstClr>
                </a:solidFill>
                <a:effectLst/>
                <a:uLnTx/>
                <a:uFillTx/>
                <a:latin typeface="Californian FB" panose="0207040306080B030204" pitchFamily="18" charset="0"/>
                <a:ea typeface="+mn-ea"/>
                <a:cs typeface="+mn-cs"/>
              </a:rPr>
              <a:t>Business development</a:t>
            </a:r>
          </a:p>
        </p:txBody>
      </p:sp>
      <p:sp>
        <p:nvSpPr>
          <p:cNvPr id="30" name="Tekstvak 29"/>
          <p:cNvSpPr txBox="1"/>
          <p:nvPr/>
        </p:nvSpPr>
        <p:spPr>
          <a:xfrm>
            <a:off x="4674419" y="3022569"/>
            <a:ext cx="2841078"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nl-NL" sz="1800" b="1" i="0" u="none" strike="noStrike" kern="1200" cap="none" spc="0" normalizeH="0" baseline="0" noProof="0" dirty="0">
                <a:ln>
                  <a:noFill/>
                </a:ln>
                <a:solidFill>
                  <a:prstClr val="black">
                    <a:lumMod val="95000"/>
                    <a:lumOff val="5000"/>
                  </a:prstClr>
                </a:solidFill>
                <a:effectLst/>
                <a:uLnTx/>
                <a:uFillTx/>
                <a:latin typeface="Californian FB" panose="0207040306080B030204" pitchFamily="18" charset="0"/>
                <a:ea typeface="+mn-ea"/>
                <a:cs typeface="+mn-cs"/>
              </a:rPr>
              <a:t>Data &amp; </a:t>
            </a:r>
            <a:r>
              <a:rPr kumimoji="0" lang="nl-NL" sz="1800" b="1" i="0" u="none" strike="noStrike" kern="1200" cap="none" spc="0" normalizeH="0" baseline="0" noProof="0" dirty="0" err="1">
                <a:ln>
                  <a:noFill/>
                </a:ln>
                <a:solidFill>
                  <a:prstClr val="black">
                    <a:lumMod val="95000"/>
                    <a:lumOff val="5000"/>
                  </a:prstClr>
                </a:solidFill>
                <a:effectLst/>
                <a:uLnTx/>
                <a:uFillTx/>
                <a:latin typeface="Californian FB" panose="0207040306080B030204" pitchFamily="18" charset="0"/>
                <a:ea typeface="+mn-ea"/>
                <a:cs typeface="+mn-cs"/>
              </a:rPr>
              <a:t>Evidence</a:t>
            </a:r>
            <a:r>
              <a:rPr kumimoji="0" lang="nl-NL" sz="1800" b="1" i="0" u="none" strike="noStrike" kern="1200" cap="none" spc="0" normalizeH="0" baseline="0" noProof="0" dirty="0">
                <a:ln>
                  <a:noFill/>
                </a:ln>
                <a:solidFill>
                  <a:prstClr val="black">
                    <a:lumMod val="95000"/>
                    <a:lumOff val="5000"/>
                  </a:prstClr>
                </a:solidFill>
                <a:effectLst/>
                <a:uLnTx/>
                <a:uFillTx/>
                <a:latin typeface="Californian FB" panose="0207040306080B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err="1">
                <a:ln>
                  <a:noFill/>
                </a:ln>
                <a:solidFill>
                  <a:prstClr val="black">
                    <a:lumMod val="95000"/>
                    <a:lumOff val="5000"/>
                  </a:prstClr>
                </a:solidFill>
                <a:effectLst/>
                <a:uLnTx/>
                <a:uFillTx/>
                <a:latin typeface="Californian FB" panose="0207040306080B030204" pitchFamily="18" charset="0"/>
                <a:ea typeface="+mn-ea"/>
                <a:cs typeface="+mn-cs"/>
              </a:rPr>
              <a:t>for</a:t>
            </a:r>
            <a:r>
              <a:rPr kumimoji="0" lang="nl-NL" sz="1800" b="1" i="0" u="none" strike="noStrike" kern="1200" cap="none" spc="0" normalizeH="0" baseline="0" noProof="0" dirty="0">
                <a:ln>
                  <a:noFill/>
                </a:ln>
                <a:solidFill>
                  <a:prstClr val="black">
                    <a:lumMod val="95000"/>
                    <a:lumOff val="5000"/>
                  </a:prstClr>
                </a:solidFill>
                <a:effectLst/>
                <a:uLnTx/>
                <a:uFillTx/>
                <a:latin typeface="Californian FB" panose="0207040306080B030204" pitchFamily="18" charset="0"/>
                <a:ea typeface="+mn-ea"/>
                <a:cs typeface="+mn-cs"/>
              </a:rPr>
              <a:t> Policy</a:t>
            </a:r>
          </a:p>
        </p:txBody>
      </p:sp>
      <p:sp>
        <p:nvSpPr>
          <p:cNvPr id="31" name="Tekstvak 30"/>
          <p:cNvSpPr txBox="1"/>
          <p:nvPr/>
        </p:nvSpPr>
        <p:spPr>
          <a:xfrm>
            <a:off x="4676503" y="5174189"/>
            <a:ext cx="2838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lumMod val="95000"/>
                    <a:lumOff val="5000"/>
                  </a:prstClr>
                </a:solidFill>
                <a:effectLst/>
                <a:uLnTx/>
                <a:uFillTx/>
                <a:latin typeface="Californian FB" panose="0207040306080B030204" pitchFamily="18" charset="0"/>
                <a:ea typeface="+mn-ea"/>
                <a:cs typeface="+mn-cs"/>
              </a:rPr>
              <a:t>Knowledge Exchange</a:t>
            </a:r>
          </a:p>
        </p:txBody>
      </p:sp>
      <p:sp>
        <p:nvSpPr>
          <p:cNvPr id="32" name="Tekstvak 31"/>
          <p:cNvSpPr txBox="1"/>
          <p:nvPr/>
        </p:nvSpPr>
        <p:spPr>
          <a:xfrm>
            <a:off x="495720" y="1405473"/>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Management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3" name="Tekstvak 32"/>
          <p:cNvSpPr txBox="1"/>
          <p:nvPr/>
        </p:nvSpPr>
        <p:spPr>
          <a:xfrm>
            <a:off x="1341259" y="5172759"/>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Administrators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4" name="Tekstvak 33"/>
          <p:cNvSpPr txBox="1"/>
          <p:nvPr/>
        </p:nvSpPr>
        <p:spPr>
          <a:xfrm>
            <a:off x="495720" y="6188054"/>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Evaluators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5" name="Tekstvak 34"/>
          <p:cNvSpPr txBox="1"/>
          <p:nvPr/>
        </p:nvSpPr>
        <p:spPr>
          <a:xfrm>
            <a:off x="-36075" y="5647675"/>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Scientometricians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6" name="Tekstvak 35"/>
          <p:cNvSpPr txBox="1"/>
          <p:nvPr/>
        </p:nvSpPr>
        <p:spPr>
          <a:xfrm>
            <a:off x="-236393" y="4654159"/>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Researchers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7" name="Tekstvak 36"/>
          <p:cNvSpPr txBox="1"/>
          <p:nvPr/>
        </p:nvSpPr>
        <p:spPr>
          <a:xfrm>
            <a:off x="8058763" y="1742008"/>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Funding</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agencies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8" name="Tekstvak 37"/>
          <p:cNvSpPr txBox="1"/>
          <p:nvPr/>
        </p:nvSpPr>
        <p:spPr>
          <a:xfrm>
            <a:off x="9244515" y="2255343"/>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Research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Councils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39" name="Tekstvak 38"/>
          <p:cNvSpPr txBox="1"/>
          <p:nvPr/>
        </p:nvSpPr>
        <p:spPr>
          <a:xfrm>
            <a:off x="7886904" y="2745010"/>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Policy makers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0" name="Tekstvak 39"/>
          <p:cNvSpPr txBox="1"/>
          <p:nvPr/>
        </p:nvSpPr>
        <p:spPr>
          <a:xfrm>
            <a:off x="8894988" y="4047518"/>
            <a:ext cx="2763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Science</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policy makers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1" name="Tekstvak 40"/>
          <p:cNvSpPr txBox="1"/>
          <p:nvPr/>
        </p:nvSpPr>
        <p:spPr>
          <a:xfrm>
            <a:off x="8169679" y="4735284"/>
            <a:ext cx="3040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Societal</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organisations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2" name="Tekstvak 41"/>
          <p:cNvSpPr txBox="1"/>
          <p:nvPr/>
        </p:nvSpPr>
        <p:spPr>
          <a:xfrm>
            <a:off x="9966669" y="5191665"/>
            <a:ext cx="3040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Media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3" name="Tekstvak 42"/>
          <p:cNvSpPr txBox="1"/>
          <p:nvPr/>
        </p:nvSpPr>
        <p:spPr>
          <a:xfrm>
            <a:off x="8390587" y="6009692"/>
            <a:ext cx="3040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Consumers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4" name="Tekstvak 43"/>
          <p:cNvSpPr txBox="1"/>
          <p:nvPr/>
        </p:nvSpPr>
        <p:spPr>
          <a:xfrm>
            <a:off x="9122407" y="274599"/>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Businesses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5" name="Tekstvak 44"/>
          <p:cNvSpPr txBox="1"/>
          <p:nvPr/>
        </p:nvSpPr>
        <p:spPr>
          <a:xfrm>
            <a:off x="9977127" y="6188054"/>
            <a:ext cx="30407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Investors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7" name="Tekstvak 46"/>
          <p:cNvSpPr txBox="1"/>
          <p:nvPr/>
        </p:nvSpPr>
        <p:spPr>
          <a:xfrm>
            <a:off x="-243145" y="274599"/>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Facilitators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8" name="Tekstvak 47"/>
          <p:cNvSpPr txBox="1"/>
          <p:nvPr/>
        </p:nvSpPr>
        <p:spPr>
          <a:xfrm>
            <a:off x="1235049" y="830121"/>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KTO’s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
        <p:nvSpPr>
          <p:cNvPr id="49" name="Tekstvak 48"/>
          <p:cNvSpPr txBox="1"/>
          <p:nvPr/>
        </p:nvSpPr>
        <p:spPr>
          <a:xfrm>
            <a:off x="10192594" y="1398505"/>
            <a:ext cx="26407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nl-NL" sz="1800" b="1" i="0" u="none" strike="noStrike" kern="1200" cap="none" spc="0" normalizeH="0" baseline="0" noProof="0" dirty="0" err="1">
                <a:ln>
                  <a:noFill/>
                </a:ln>
                <a:solidFill>
                  <a:prstClr val="white"/>
                </a:solidFill>
                <a:effectLst/>
                <a:uLnTx/>
                <a:uFillTx/>
                <a:latin typeface="Californian FB" panose="0207040306080B030204" pitchFamily="18" charset="0"/>
                <a:ea typeface="+mn-ea"/>
                <a:cs typeface="+mn-cs"/>
              </a:rPr>
              <a:t>Startup’s</a:t>
            </a:r>
            <a:r>
              <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a:t>
            </a:r>
            <a:r>
              <a:rPr kumimoji="0" lang="nl-NL"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nl-NL" sz="1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spTree>
    <p:extLst>
      <p:ext uri="{BB962C8B-B14F-4D97-AF65-F5344CB8AC3E}">
        <p14:creationId xmlns:p14="http://schemas.microsoft.com/office/powerpoint/2010/main" val="5566711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250" fill="hold"/>
                                        <p:tgtEl>
                                          <p:spTgt spid="32"/>
                                        </p:tgtEl>
                                        <p:attrNameLst>
                                          <p:attrName>ppt_w</p:attrName>
                                        </p:attrNameLst>
                                      </p:cBhvr>
                                      <p:tavLst>
                                        <p:tav tm="0">
                                          <p:val>
                                            <p:fltVal val="0"/>
                                          </p:val>
                                        </p:tav>
                                        <p:tav tm="100000">
                                          <p:val>
                                            <p:strVal val="#ppt_w"/>
                                          </p:val>
                                        </p:tav>
                                      </p:tavLst>
                                    </p:anim>
                                    <p:anim calcmode="lin" valueType="num">
                                      <p:cBhvr>
                                        <p:cTn id="28" dur="250" fill="hold"/>
                                        <p:tgtEl>
                                          <p:spTgt spid="32"/>
                                        </p:tgtEl>
                                        <p:attrNameLst>
                                          <p:attrName>ppt_h</p:attrName>
                                        </p:attrNameLst>
                                      </p:cBhvr>
                                      <p:tavLst>
                                        <p:tav tm="0">
                                          <p:val>
                                            <p:fltVal val="0"/>
                                          </p:val>
                                        </p:tav>
                                        <p:tav tm="100000">
                                          <p:val>
                                            <p:strVal val="#ppt_h"/>
                                          </p:val>
                                        </p:tav>
                                      </p:tavLst>
                                    </p:anim>
                                    <p:animEffect transition="in" filter="fade">
                                      <p:cBhvr>
                                        <p:cTn id="29" dur="250"/>
                                        <p:tgtEl>
                                          <p:spTgt spid="32"/>
                                        </p:tgtEl>
                                      </p:cBhvr>
                                    </p:animEffect>
                                  </p:childTnLst>
                                </p:cTn>
                              </p:par>
                            </p:childTnLst>
                          </p:cTn>
                        </p:par>
                        <p:par>
                          <p:cTn id="30" fill="hold">
                            <p:stCondLst>
                              <p:cond delay="250"/>
                            </p:stCondLst>
                            <p:childTnLst>
                              <p:par>
                                <p:cTn id="31" presetID="53" presetClass="entr" presetSubtype="16"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50" fill="hold"/>
                                        <p:tgtEl>
                                          <p:spTgt spid="41"/>
                                        </p:tgtEl>
                                        <p:attrNameLst>
                                          <p:attrName>ppt_w</p:attrName>
                                        </p:attrNameLst>
                                      </p:cBhvr>
                                      <p:tavLst>
                                        <p:tav tm="0">
                                          <p:val>
                                            <p:fltVal val="0"/>
                                          </p:val>
                                        </p:tav>
                                        <p:tav tm="100000">
                                          <p:val>
                                            <p:strVal val="#ppt_w"/>
                                          </p:val>
                                        </p:tav>
                                      </p:tavLst>
                                    </p:anim>
                                    <p:anim calcmode="lin" valueType="num">
                                      <p:cBhvr>
                                        <p:cTn id="34" dur="150" fill="hold"/>
                                        <p:tgtEl>
                                          <p:spTgt spid="41"/>
                                        </p:tgtEl>
                                        <p:attrNameLst>
                                          <p:attrName>ppt_h</p:attrName>
                                        </p:attrNameLst>
                                      </p:cBhvr>
                                      <p:tavLst>
                                        <p:tav tm="0">
                                          <p:val>
                                            <p:fltVal val="0"/>
                                          </p:val>
                                        </p:tav>
                                        <p:tav tm="100000">
                                          <p:val>
                                            <p:strVal val="#ppt_h"/>
                                          </p:val>
                                        </p:tav>
                                      </p:tavLst>
                                    </p:anim>
                                    <p:animEffect transition="in" filter="fade">
                                      <p:cBhvr>
                                        <p:cTn id="35" dur="150"/>
                                        <p:tgtEl>
                                          <p:spTgt spid="41"/>
                                        </p:tgtEl>
                                      </p:cBhvr>
                                    </p:animEffect>
                                  </p:childTnLst>
                                </p:cTn>
                              </p:par>
                            </p:childTnLst>
                          </p:cTn>
                        </p:par>
                        <p:par>
                          <p:cTn id="36" fill="hold">
                            <p:stCondLst>
                              <p:cond delay="400"/>
                            </p:stCondLst>
                            <p:childTnLst>
                              <p:par>
                                <p:cTn id="37" presetID="53"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150" fill="hold"/>
                                        <p:tgtEl>
                                          <p:spTgt spid="37"/>
                                        </p:tgtEl>
                                        <p:attrNameLst>
                                          <p:attrName>ppt_w</p:attrName>
                                        </p:attrNameLst>
                                      </p:cBhvr>
                                      <p:tavLst>
                                        <p:tav tm="0">
                                          <p:val>
                                            <p:fltVal val="0"/>
                                          </p:val>
                                        </p:tav>
                                        <p:tav tm="100000">
                                          <p:val>
                                            <p:strVal val="#ppt_w"/>
                                          </p:val>
                                        </p:tav>
                                      </p:tavLst>
                                    </p:anim>
                                    <p:anim calcmode="lin" valueType="num">
                                      <p:cBhvr>
                                        <p:cTn id="40" dur="150" fill="hold"/>
                                        <p:tgtEl>
                                          <p:spTgt spid="37"/>
                                        </p:tgtEl>
                                        <p:attrNameLst>
                                          <p:attrName>ppt_h</p:attrName>
                                        </p:attrNameLst>
                                      </p:cBhvr>
                                      <p:tavLst>
                                        <p:tav tm="0">
                                          <p:val>
                                            <p:fltVal val="0"/>
                                          </p:val>
                                        </p:tav>
                                        <p:tav tm="100000">
                                          <p:val>
                                            <p:strVal val="#ppt_h"/>
                                          </p:val>
                                        </p:tav>
                                      </p:tavLst>
                                    </p:anim>
                                    <p:animEffect transition="in" filter="fade">
                                      <p:cBhvr>
                                        <p:cTn id="41" dur="150"/>
                                        <p:tgtEl>
                                          <p:spTgt spid="37"/>
                                        </p:tgtEl>
                                      </p:cBhvr>
                                    </p:animEffect>
                                  </p:childTnLst>
                                </p:cTn>
                              </p:par>
                            </p:childTnLst>
                          </p:cTn>
                        </p:par>
                        <p:par>
                          <p:cTn id="42" fill="hold">
                            <p:stCondLst>
                              <p:cond delay="550"/>
                            </p:stCondLst>
                            <p:childTnLst>
                              <p:par>
                                <p:cTn id="43" presetID="53" presetClass="entr" presetSubtype="16"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150" fill="hold"/>
                                        <p:tgtEl>
                                          <p:spTgt spid="35"/>
                                        </p:tgtEl>
                                        <p:attrNameLst>
                                          <p:attrName>ppt_w</p:attrName>
                                        </p:attrNameLst>
                                      </p:cBhvr>
                                      <p:tavLst>
                                        <p:tav tm="0">
                                          <p:val>
                                            <p:fltVal val="0"/>
                                          </p:val>
                                        </p:tav>
                                        <p:tav tm="100000">
                                          <p:val>
                                            <p:strVal val="#ppt_w"/>
                                          </p:val>
                                        </p:tav>
                                      </p:tavLst>
                                    </p:anim>
                                    <p:anim calcmode="lin" valueType="num">
                                      <p:cBhvr>
                                        <p:cTn id="46" dur="150" fill="hold"/>
                                        <p:tgtEl>
                                          <p:spTgt spid="35"/>
                                        </p:tgtEl>
                                        <p:attrNameLst>
                                          <p:attrName>ppt_h</p:attrName>
                                        </p:attrNameLst>
                                      </p:cBhvr>
                                      <p:tavLst>
                                        <p:tav tm="0">
                                          <p:val>
                                            <p:fltVal val="0"/>
                                          </p:val>
                                        </p:tav>
                                        <p:tav tm="100000">
                                          <p:val>
                                            <p:strVal val="#ppt_h"/>
                                          </p:val>
                                        </p:tav>
                                      </p:tavLst>
                                    </p:anim>
                                    <p:animEffect transition="in" filter="fade">
                                      <p:cBhvr>
                                        <p:cTn id="47" dur="150"/>
                                        <p:tgtEl>
                                          <p:spTgt spid="35"/>
                                        </p:tgtEl>
                                      </p:cBhvr>
                                    </p:animEffect>
                                  </p:childTnLst>
                                </p:cTn>
                              </p:par>
                            </p:childTnLst>
                          </p:cTn>
                        </p:par>
                        <p:par>
                          <p:cTn id="48" fill="hold">
                            <p:stCondLst>
                              <p:cond delay="700"/>
                            </p:stCondLst>
                            <p:childTnLst>
                              <p:par>
                                <p:cTn id="49" presetID="53" presetClass="entr" presetSubtype="16"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150" fill="hold"/>
                                        <p:tgtEl>
                                          <p:spTgt spid="48"/>
                                        </p:tgtEl>
                                        <p:attrNameLst>
                                          <p:attrName>ppt_w</p:attrName>
                                        </p:attrNameLst>
                                      </p:cBhvr>
                                      <p:tavLst>
                                        <p:tav tm="0">
                                          <p:val>
                                            <p:fltVal val="0"/>
                                          </p:val>
                                        </p:tav>
                                        <p:tav tm="100000">
                                          <p:val>
                                            <p:strVal val="#ppt_w"/>
                                          </p:val>
                                        </p:tav>
                                      </p:tavLst>
                                    </p:anim>
                                    <p:anim calcmode="lin" valueType="num">
                                      <p:cBhvr>
                                        <p:cTn id="52" dur="150" fill="hold"/>
                                        <p:tgtEl>
                                          <p:spTgt spid="48"/>
                                        </p:tgtEl>
                                        <p:attrNameLst>
                                          <p:attrName>ppt_h</p:attrName>
                                        </p:attrNameLst>
                                      </p:cBhvr>
                                      <p:tavLst>
                                        <p:tav tm="0">
                                          <p:val>
                                            <p:fltVal val="0"/>
                                          </p:val>
                                        </p:tav>
                                        <p:tav tm="100000">
                                          <p:val>
                                            <p:strVal val="#ppt_h"/>
                                          </p:val>
                                        </p:tav>
                                      </p:tavLst>
                                    </p:anim>
                                    <p:animEffect transition="in" filter="fade">
                                      <p:cBhvr>
                                        <p:cTn id="53" dur="150"/>
                                        <p:tgtEl>
                                          <p:spTgt spid="48"/>
                                        </p:tgtEl>
                                      </p:cBhvr>
                                    </p:animEffect>
                                  </p:childTnLst>
                                </p:cTn>
                              </p:par>
                            </p:childTnLst>
                          </p:cTn>
                        </p:par>
                        <p:par>
                          <p:cTn id="54" fill="hold">
                            <p:stCondLst>
                              <p:cond delay="85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150" fill="hold"/>
                                        <p:tgtEl>
                                          <p:spTgt spid="43"/>
                                        </p:tgtEl>
                                        <p:attrNameLst>
                                          <p:attrName>ppt_w</p:attrName>
                                        </p:attrNameLst>
                                      </p:cBhvr>
                                      <p:tavLst>
                                        <p:tav tm="0">
                                          <p:val>
                                            <p:fltVal val="0"/>
                                          </p:val>
                                        </p:tav>
                                        <p:tav tm="100000">
                                          <p:val>
                                            <p:strVal val="#ppt_w"/>
                                          </p:val>
                                        </p:tav>
                                      </p:tavLst>
                                    </p:anim>
                                    <p:anim calcmode="lin" valueType="num">
                                      <p:cBhvr>
                                        <p:cTn id="58" dur="150" fill="hold"/>
                                        <p:tgtEl>
                                          <p:spTgt spid="43"/>
                                        </p:tgtEl>
                                        <p:attrNameLst>
                                          <p:attrName>ppt_h</p:attrName>
                                        </p:attrNameLst>
                                      </p:cBhvr>
                                      <p:tavLst>
                                        <p:tav tm="0">
                                          <p:val>
                                            <p:fltVal val="0"/>
                                          </p:val>
                                        </p:tav>
                                        <p:tav tm="100000">
                                          <p:val>
                                            <p:strVal val="#ppt_h"/>
                                          </p:val>
                                        </p:tav>
                                      </p:tavLst>
                                    </p:anim>
                                    <p:animEffect transition="in" filter="fade">
                                      <p:cBhvr>
                                        <p:cTn id="59" dur="150"/>
                                        <p:tgtEl>
                                          <p:spTgt spid="43"/>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50" fill="hold"/>
                                        <p:tgtEl>
                                          <p:spTgt spid="40"/>
                                        </p:tgtEl>
                                        <p:attrNameLst>
                                          <p:attrName>ppt_w</p:attrName>
                                        </p:attrNameLst>
                                      </p:cBhvr>
                                      <p:tavLst>
                                        <p:tav tm="0">
                                          <p:val>
                                            <p:fltVal val="0"/>
                                          </p:val>
                                        </p:tav>
                                        <p:tav tm="100000">
                                          <p:val>
                                            <p:strVal val="#ppt_w"/>
                                          </p:val>
                                        </p:tav>
                                      </p:tavLst>
                                    </p:anim>
                                    <p:anim calcmode="lin" valueType="num">
                                      <p:cBhvr>
                                        <p:cTn id="64" dur="150" fill="hold"/>
                                        <p:tgtEl>
                                          <p:spTgt spid="40"/>
                                        </p:tgtEl>
                                        <p:attrNameLst>
                                          <p:attrName>ppt_h</p:attrName>
                                        </p:attrNameLst>
                                      </p:cBhvr>
                                      <p:tavLst>
                                        <p:tav tm="0">
                                          <p:val>
                                            <p:fltVal val="0"/>
                                          </p:val>
                                        </p:tav>
                                        <p:tav tm="100000">
                                          <p:val>
                                            <p:strVal val="#ppt_h"/>
                                          </p:val>
                                        </p:tav>
                                      </p:tavLst>
                                    </p:anim>
                                    <p:animEffect transition="in" filter="fade">
                                      <p:cBhvr>
                                        <p:cTn id="65" dur="150"/>
                                        <p:tgtEl>
                                          <p:spTgt spid="40"/>
                                        </p:tgtEl>
                                      </p:cBhvr>
                                    </p:animEffect>
                                  </p:childTnLst>
                                </p:cTn>
                              </p:par>
                            </p:childTnLst>
                          </p:cTn>
                        </p:par>
                        <p:par>
                          <p:cTn id="66" fill="hold">
                            <p:stCondLst>
                              <p:cond delay="1150"/>
                            </p:stCondLst>
                            <p:childTnLst>
                              <p:par>
                                <p:cTn id="67" presetID="53" presetClass="entr" presetSubtype="16"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50" fill="hold"/>
                                        <p:tgtEl>
                                          <p:spTgt spid="33"/>
                                        </p:tgtEl>
                                        <p:attrNameLst>
                                          <p:attrName>ppt_w</p:attrName>
                                        </p:attrNameLst>
                                      </p:cBhvr>
                                      <p:tavLst>
                                        <p:tav tm="0">
                                          <p:val>
                                            <p:fltVal val="0"/>
                                          </p:val>
                                        </p:tav>
                                        <p:tav tm="100000">
                                          <p:val>
                                            <p:strVal val="#ppt_w"/>
                                          </p:val>
                                        </p:tav>
                                      </p:tavLst>
                                    </p:anim>
                                    <p:anim calcmode="lin" valueType="num">
                                      <p:cBhvr>
                                        <p:cTn id="70" dur="150" fill="hold"/>
                                        <p:tgtEl>
                                          <p:spTgt spid="33"/>
                                        </p:tgtEl>
                                        <p:attrNameLst>
                                          <p:attrName>ppt_h</p:attrName>
                                        </p:attrNameLst>
                                      </p:cBhvr>
                                      <p:tavLst>
                                        <p:tav tm="0">
                                          <p:val>
                                            <p:fltVal val="0"/>
                                          </p:val>
                                        </p:tav>
                                        <p:tav tm="100000">
                                          <p:val>
                                            <p:strVal val="#ppt_h"/>
                                          </p:val>
                                        </p:tav>
                                      </p:tavLst>
                                    </p:anim>
                                    <p:animEffect transition="in" filter="fade">
                                      <p:cBhvr>
                                        <p:cTn id="71" dur="150"/>
                                        <p:tgtEl>
                                          <p:spTgt spid="33"/>
                                        </p:tgtEl>
                                      </p:cBhvr>
                                    </p:animEffect>
                                  </p:childTnLst>
                                </p:cTn>
                              </p:par>
                            </p:childTnLst>
                          </p:cTn>
                        </p:par>
                        <p:par>
                          <p:cTn id="72" fill="hold">
                            <p:stCondLst>
                              <p:cond delay="1300"/>
                            </p:stCondLst>
                            <p:childTnLst>
                              <p:par>
                                <p:cTn id="73" presetID="53" presetClass="entr" presetSubtype="16"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50" fill="hold"/>
                                        <p:tgtEl>
                                          <p:spTgt spid="42"/>
                                        </p:tgtEl>
                                        <p:attrNameLst>
                                          <p:attrName>ppt_w</p:attrName>
                                        </p:attrNameLst>
                                      </p:cBhvr>
                                      <p:tavLst>
                                        <p:tav tm="0">
                                          <p:val>
                                            <p:fltVal val="0"/>
                                          </p:val>
                                        </p:tav>
                                        <p:tav tm="100000">
                                          <p:val>
                                            <p:strVal val="#ppt_w"/>
                                          </p:val>
                                        </p:tav>
                                      </p:tavLst>
                                    </p:anim>
                                    <p:anim calcmode="lin" valueType="num">
                                      <p:cBhvr>
                                        <p:cTn id="76" dur="150" fill="hold"/>
                                        <p:tgtEl>
                                          <p:spTgt spid="42"/>
                                        </p:tgtEl>
                                        <p:attrNameLst>
                                          <p:attrName>ppt_h</p:attrName>
                                        </p:attrNameLst>
                                      </p:cBhvr>
                                      <p:tavLst>
                                        <p:tav tm="0">
                                          <p:val>
                                            <p:fltVal val="0"/>
                                          </p:val>
                                        </p:tav>
                                        <p:tav tm="100000">
                                          <p:val>
                                            <p:strVal val="#ppt_h"/>
                                          </p:val>
                                        </p:tav>
                                      </p:tavLst>
                                    </p:anim>
                                    <p:animEffect transition="in" filter="fade">
                                      <p:cBhvr>
                                        <p:cTn id="77" dur="150"/>
                                        <p:tgtEl>
                                          <p:spTgt spid="42"/>
                                        </p:tgtEl>
                                      </p:cBhvr>
                                    </p:animEffect>
                                  </p:childTnLst>
                                </p:cTn>
                              </p:par>
                            </p:childTnLst>
                          </p:cTn>
                        </p:par>
                        <p:par>
                          <p:cTn id="78" fill="hold">
                            <p:stCondLst>
                              <p:cond delay="1450"/>
                            </p:stCondLst>
                            <p:childTnLst>
                              <p:par>
                                <p:cTn id="79" presetID="53" presetClass="entr" presetSubtype="16"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150" fill="hold"/>
                                        <p:tgtEl>
                                          <p:spTgt spid="34"/>
                                        </p:tgtEl>
                                        <p:attrNameLst>
                                          <p:attrName>ppt_w</p:attrName>
                                        </p:attrNameLst>
                                      </p:cBhvr>
                                      <p:tavLst>
                                        <p:tav tm="0">
                                          <p:val>
                                            <p:fltVal val="0"/>
                                          </p:val>
                                        </p:tav>
                                        <p:tav tm="100000">
                                          <p:val>
                                            <p:strVal val="#ppt_w"/>
                                          </p:val>
                                        </p:tav>
                                      </p:tavLst>
                                    </p:anim>
                                    <p:anim calcmode="lin" valueType="num">
                                      <p:cBhvr>
                                        <p:cTn id="82" dur="150" fill="hold"/>
                                        <p:tgtEl>
                                          <p:spTgt spid="34"/>
                                        </p:tgtEl>
                                        <p:attrNameLst>
                                          <p:attrName>ppt_h</p:attrName>
                                        </p:attrNameLst>
                                      </p:cBhvr>
                                      <p:tavLst>
                                        <p:tav tm="0">
                                          <p:val>
                                            <p:fltVal val="0"/>
                                          </p:val>
                                        </p:tav>
                                        <p:tav tm="100000">
                                          <p:val>
                                            <p:strVal val="#ppt_h"/>
                                          </p:val>
                                        </p:tav>
                                      </p:tavLst>
                                    </p:anim>
                                    <p:animEffect transition="in" filter="fade">
                                      <p:cBhvr>
                                        <p:cTn id="83" dur="150"/>
                                        <p:tgtEl>
                                          <p:spTgt spid="34"/>
                                        </p:tgtEl>
                                      </p:cBhvr>
                                    </p:animEffect>
                                  </p:childTnLst>
                                </p:cTn>
                              </p:par>
                            </p:childTnLst>
                          </p:cTn>
                        </p:par>
                        <p:par>
                          <p:cTn id="84" fill="hold">
                            <p:stCondLst>
                              <p:cond delay="1600"/>
                            </p:stCondLst>
                            <p:childTnLst>
                              <p:par>
                                <p:cTn id="85" presetID="53" presetClass="entr" presetSubtype="16"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150" fill="hold"/>
                                        <p:tgtEl>
                                          <p:spTgt spid="39"/>
                                        </p:tgtEl>
                                        <p:attrNameLst>
                                          <p:attrName>ppt_w</p:attrName>
                                        </p:attrNameLst>
                                      </p:cBhvr>
                                      <p:tavLst>
                                        <p:tav tm="0">
                                          <p:val>
                                            <p:fltVal val="0"/>
                                          </p:val>
                                        </p:tav>
                                        <p:tav tm="100000">
                                          <p:val>
                                            <p:strVal val="#ppt_w"/>
                                          </p:val>
                                        </p:tav>
                                      </p:tavLst>
                                    </p:anim>
                                    <p:anim calcmode="lin" valueType="num">
                                      <p:cBhvr>
                                        <p:cTn id="88" dur="150" fill="hold"/>
                                        <p:tgtEl>
                                          <p:spTgt spid="39"/>
                                        </p:tgtEl>
                                        <p:attrNameLst>
                                          <p:attrName>ppt_h</p:attrName>
                                        </p:attrNameLst>
                                      </p:cBhvr>
                                      <p:tavLst>
                                        <p:tav tm="0">
                                          <p:val>
                                            <p:fltVal val="0"/>
                                          </p:val>
                                        </p:tav>
                                        <p:tav tm="100000">
                                          <p:val>
                                            <p:strVal val="#ppt_h"/>
                                          </p:val>
                                        </p:tav>
                                      </p:tavLst>
                                    </p:anim>
                                    <p:animEffect transition="in" filter="fade">
                                      <p:cBhvr>
                                        <p:cTn id="89" dur="150"/>
                                        <p:tgtEl>
                                          <p:spTgt spid="39"/>
                                        </p:tgtEl>
                                      </p:cBhvr>
                                    </p:animEffect>
                                  </p:childTnLst>
                                </p:cTn>
                              </p:par>
                            </p:childTnLst>
                          </p:cTn>
                        </p:par>
                        <p:par>
                          <p:cTn id="90" fill="hold">
                            <p:stCondLst>
                              <p:cond delay="1750"/>
                            </p:stCondLst>
                            <p:childTnLst>
                              <p:par>
                                <p:cTn id="91" presetID="53" presetClass="entr" presetSubtype="16"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150" fill="hold"/>
                                        <p:tgtEl>
                                          <p:spTgt spid="36"/>
                                        </p:tgtEl>
                                        <p:attrNameLst>
                                          <p:attrName>ppt_w</p:attrName>
                                        </p:attrNameLst>
                                      </p:cBhvr>
                                      <p:tavLst>
                                        <p:tav tm="0">
                                          <p:val>
                                            <p:fltVal val="0"/>
                                          </p:val>
                                        </p:tav>
                                        <p:tav tm="100000">
                                          <p:val>
                                            <p:strVal val="#ppt_w"/>
                                          </p:val>
                                        </p:tav>
                                      </p:tavLst>
                                    </p:anim>
                                    <p:anim calcmode="lin" valueType="num">
                                      <p:cBhvr>
                                        <p:cTn id="94" dur="150" fill="hold"/>
                                        <p:tgtEl>
                                          <p:spTgt spid="36"/>
                                        </p:tgtEl>
                                        <p:attrNameLst>
                                          <p:attrName>ppt_h</p:attrName>
                                        </p:attrNameLst>
                                      </p:cBhvr>
                                      <p:tavLst>
                                        <p:tav tm="0">
                                          <p:val>
                                            <p:fltVal val="0"/>
                                          </p:val>
                                        </p:tav>
                                        <p:tav tm="100000">
                                          <p:val>
                                            <p:strVal val="#ppt_h"/>
                                          </p:val>
                                        </p:tav>
                                      </p:tavLst>
                                    </p:anim>
                                    <p:animEffect transition="in" filter="fade">
                                      <p:cBhvr>
                                        <p:cTn id="95" dur="150"/>
                                        <p:tgtEl>
                                          <p:spTgt spid="36"/>
                                        </p:tgtEl>
                                      </p:cBhvr>
                                    </p:animEffect>
                                  </p:childTnLst>
                                </p:cTn>
                              </p:par>
                            </p:childTnLst>
                          </p:cTn>
                        </p:par>
                        <p:par>
                          <p:cTn id="96" fill="hold">
                            <p:stCondLst>
                              <p:cond delay="19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150" fill="hold"/>
                                        <p:tgtEl>
                                          <p:spTgt spid="47"/>
                                        </p:tgtEl>
                                        <p:attrNameLst>
                                          <p:attrName>ppt_w</p:attrName>
                                        </p:attrNameLst>
                                      </p:cBhvr>
                                      <p:tavLst>
                                        <p:tav tm="0">
                                          <p:val>
                                            <p:fltVal val="0"/>
                                          </p:val>
                                        </p:tav>
                                        <p:tav tm="100000">
                                          <p:val>
                                            <p:strVal val="#ppt_w"/>
                                          </p:val>
                                        </p:tav>
                                      </p:tavLst>
                                    </p:anim>
                                    <p:anim calcmode="lin" valueType="num">
                                      <p:cBhvr>
                                        <p:cTn id="100" dur="150" fill="hold"/>
                                        <p:tgtEl>
                                          <p:spTgt spid="47"/>
                                        </p:tgtEl>
                                        <p:attrNameLst>
                                          <p:attrName>ppt_h</p:attrName>
                                        </p:attrNameLst>
                                      </p:cBhvr>
                                      <p:tavLst>
                                        <p:tav tm="0">
                                          <p:val>
                                            <p:fltVal val="0"/>
                                          </p:val>
                                        </p:tav>
                                        <p:tav tm="100000">
                                          <p:val>
                                            <p:strVal val="#ppt_h"/>
                                          </p:val>
                                        </p:tav>
                                      </p:tavLst>
                                    </p:anim>
                                    <p:animEffect transition="in" filter="fade">
                                      <p:cBhvr>
                                        <p:cTn id="101" dur="150"/>
                                        <p:tgtEl>
                                          <p:spTgt spid="47"/>
                                        </p:tgtEl>
                                      </p:cBhvr>
                                    </p:animEffect>
                                  </p:childTnLst>
                                </p:cTn>
                              </p:par>
                            </p:childTnLst>
                          </p:cTn>
                        </p:par>
                        <p:par>
                          <p:cTn id="102" fill="hold">
                            <p:stCondLst>
                              <p:cond delay="2050"/>
                            </p:stCondLst>
                            <p:childTnLst>
                              <p:par>
                                <p:cTn id="103" presetID="53" presetClass="entr" presetSubtype="16" fill="hold" grpId="0" nodeType="after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150" fill="hold"/>
                                        <p:tgtEl>
                                          <p:spTgt spid="38"/>
                                        </p:tgtEl>
                                        <p:attrNameLst>
                                          <p:attrName>ppt_w</p:attrName>
                                        </p:attrNameLst>
                                      </p:cBhvr>
                                      <p:tavLst>
                                        <p:tav tm="0">
                                          <p:val>
                                            <p:fltVal val="0"/>
                                          </p:val>
                                        </p:tav>
                                        <p:tav tm="100000">
                                          <p:val>
                                            <p:strVal val="#ppt_w"/>
                                          </p:val>
                                        </p:tav>
                                      </p:tavLst>
                                    </p:anim>
                                    <p:anim calcmode="lin" valueType="num">
                                      <p:cBhvr>
                                        <p:cTn id="106" dur="150" fill="hold"/>
                                        <p:tgtEl>
                                          <p:spTgt spid="38"/>
                                        </p:tgtEl>
                                        <p:attrNameLst>
                                          <p:attrName>ppt_h</p:attrName>
                                        </p:attrNameLst>
                                      </p:cBhvr>
                                      <p:tavLst>
                                        <p:tav tm="0">
                                          <p:val>
                                            <p:fltVal val="0"/>
                                          </p:val>
                                        </p:tav>
                                        <p:tav tm="100000">
                                          <p:val>
                                            <p:strVal val="#ppt_h"/>
                                          </p:val>
                                        </p:tav>
                                      </p:tavLst>
                                    </p:anim>
                                    <p:animEffect transition="in" filter="fade">
                                      <p:cBhvr>
                                        <p:cTn id="107" dur="150"/>
                                        <p:tgtEl>
                                          <p:spTgt spid="38"/>
                                        </p:tgtEl>
                                      </p:cBhvr>
                                    </p:animEffect>
                                  </p:childTnLst>
                                </p:cTn>
                              </p:par>
                            </p:childTnLst>
                          </p:cTn>
                        </p:par>
                        <p:par>
                          <p:cTn id="108" fill="hold">
                            <p:stCondLst>
                              <p:cond delay="2200"/>
                            </p:stCondLst>
                            <p:childTnLst>
                              <p:par>
                                <p:cTn id="109" presetID="53" presetClass="entr" presetSubtype="16"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150" fill="hold"/>
                                        <p:tgtEl>
                                          <p:spTgt spid="44"/>
                                        </p:tgtEl>
                                        <p:attrNameLst>
                                          <p:attrName>ppt_w</p:attrName>
                                        </p:attrNameLst>
                                      </p:cBhvr>
                                      <p:tavLst>
                                        <p:tav tm="0">
                                          <p:val>
                                            <p:fltVal val="0"/>
                                          </p:val>
                                        </p:tav>
                                        <p:tav tm="100000">
                                          <p:val>
                                            <p:strVal val="#ppt_w"/>
                                          </p:val>
                                        </p:tav>
                                      </p:tavLst>
                                    </p:anim>
                                    <p:anim calcmode="lin" valueType="num">
                                      <p:cBhvr>
                                        <p:cTn id="112" dur="150" fill="hold"/>
                                        <p:tgtEl>
                                          <p:spTgt spid="44"/>
                                        </p:tgtEl>
                                        <p:attrNameLst>
                                          <p:attrName>ppt_h</p:attrName>
                                        </p:attrNameLst>
                                      </p:cBhvr>
                                      <p:tavLst>
                                        <p:tav tm="0">
                                          <p:val>
                                            <p:fltVal val="0"/>
                                          </p:val>
                                        </p:tav>
                                        <p:tav tm="100000">
                                          <p:val>
                                            <p:strVal val="#ppt_h"/>
                                          </p:val>
                                        </p:tav>
                                      </p:tavLst>
                                    </p:anim>
                                    <p:animEffect transition="in" filter="fade">
                                      <p:cBhvr>
                                        <p:cTn id="113" dur="150"/>
                                        <p:tgtEl>
                                          <p:spTgt spid="44"/>
                                        </p:tgtEl>
                                      </p:cBhvr>
                                    </p:animEffect>
                                  </p:childTnLst>
                                </p:cTn>
                              </p:par>
                            </p:childTnLst>
                          </p:cTn>
                        </p:par>
                        <p:par>
                          <p:cTn id="114" fill="hold">
                            <p:stCondLst>
                              <p:cond delay="2350"/>
                            </p:stCondLst>
                            <p:childTnLst>
                              <p:par>
                                <p:cTn id="115" presetID="53" presetClass="entr" presetSubtype="16"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p:cTn id="117" dur="150" fill="hold"/>
                                        <p:tgtEl>
                                          <p:spTgt spid="45"/>
                                        </p:tgtEl>
                                        <p:attrNameLst>
                                          <p:attrName>ppt_w</p:attrName>
                                        </p:attrNameLst>
                                      </p:cBhvr>
                                      <p:tavLst>
                                        <p:tav tm="0">
                                          <p:val>
                                            <p:fltVal val="0"/>
                                          </p:val>
                                        </p:tav>
                                        <p:tav tm="100000">
                                          <p:val>
                                            <p:strVal val="#ppt_w"/>
                                          </p:val>
                                        </p:tav>
                                      </p:tavLst>
                                    </p:anim>
                                    <p:anim calcmode="lin" valueType="num">
                                      <p:cBhvr>
                                        <p:cTn id="118" dur="150" fill="hold"/>
                                        <p:tgtEl>
                                          <p:spTgt spid="45"/>
                                        </p:tgtEl>
                                        <p:attrNameLst>
                                          <p:attrName>ppt_h</p:attrName>
                                        </p:attrNameLst>
                                      </p:cBhvr>
                                      <p:tavLst>
                                        <p:tav tm="0">
                                          <p:val>
                                            <p:fltVal val="0"/>
                                          </p:val>
                                        </p:tav>
                                        <p:tav tm="100000">
                                          <p:val>
                                            <p:strVal val="#ppt_h"/>
                                          </p:val>
                                        </p:tav>
                                      </p:tavLst>
                                    </p:anim>
                                    <p:animEffect transition="in" filter="fade">
                                      <p:cBhvr>
                                        <p:cTn id="119" dur="150"/>
                                        <p:tgtEl>
                                          <p:spTgt spid="45"/>
                                        </p:tgtEl>
                                      </p:cBhvr>
                                    </p:animEffect>
                                  </p:childTnLst>
                                </p:cTn>
                              </p:par>
                            </p:childTnLst>
                          </p:cTn>
                        </p:par>
                        <p:par>
                          <p:cTn id="120" fill="hold">
                            <p:stCondLst>
                              <p:cond delay="2500"/>
                            </p:stCondLst>
                            <p:childTnLst>
                              <p:par>
                                <p:cTn id="121" presetID="53" presetClass="entr" presetSubtype="16"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p:cTn id="123" dur="150" fill="hold"/>
                                        <p:tgtEl>
                                          <p:spTgt spid="49"/>
                                        </p:tgtEl>
                                        <p:attrNameLst>
                                          <p:attrName>ppt_w</p:attrName>
                                        </p:attrNameLst>
                                      </p:cBhvr>
                                      <p:tavLst>
                                        <p:tav tm="0">
                                          <p:val>
                                            <p:fltVal val="0"/>
                                          </p:val>
                                        </p:tav>
                                        <p:tav tm="100000">
                                          <p:val>
                                            <p:strVal val="#ppt_w"/>
                                          </p:val>
                                        </p:tav>
                                      </p:tavLst>
                                    </p:anim>
                                    <p:anim calcmode="lin" valueType="num">
                                      <p:cBhvr>
                                        <p:cTn id="124" dur="150" fill="hold"/>
                                        <p:tgtEl>
                                          <p:spTgt spid="49"/>
                                        </p:tgtEl>
                                        <p:attrNameLst>
                                          <p:attrName>ppt_h</p:attrName>
                                        </p:attrNameLst>
                                      </p:cBhvr>
                                      <p:tavLst>
                                        <p:tav tm="0">
                                          <p:val>
                                            <p:fltVal val="0"/>
                                          </p:val>
                                        </p:tav>
                                        <p:tav tm="100000">
                                          <p:val>
                                            <p:strVal val="#ppt_h"/>
                                          </p:val>
                                        </p:tav>
                                      </p:tavLst>
                                    </p:anim>
                                    <p:animEffect transition="in" filter="fade">
                                      <p:cBhvr>
                                        <p:cTn id="125" dur="1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7" grpId="0"/>
      <p:bldP spid="48"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4193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Garamond" panose="02020404030301010803" pitchFamily="18" charset="0"/>
              </a:rPr>
              <a:t>External infrastructure</a:t>
            </a:r>
            <a:endParaRPr kumimoji="0" lang="nl-NL" sz="280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i="0" u="none" strike="noStrike" kern="1200" cap="none" spc="0" normalizeH="0" baseline="0" noProof="0" dirty="0">
                <a:ln>
                  <a:noFill/>
                </a:ln>
                <a:solidFill>
                  <a:prstClr val="black"/>
                </a:solidFill>
                <a:effectLst/>
                <a:uLnTx/>
                <a:uFillTx/>
                <a:latin typeface="Garamond" panose="02020404030301010803" pitchFamily="18" charset="0"/>
              </a:rPr>
              <a:t>Which relevant players in and outside academic world are there? Which relations already exist?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60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i="0" u="none" strike="noStrike" kern="1200" cap="none" spc="0" normalizeH="0" baseline="0" noProof="0" dirty="0">
                <a:ln>
                  <a:noFill/>
                </a:ln>
                <a:solidFill>
                  <a:prstClr val="black"/>
                </a:solidFill>
                <a:effectLst/>
                <a:uLnTx/>
                <a:uFillTx/>
                <a:latin typeface="Garamond" panose="02020404030301010803" pitchFamily="18" charset="0"/>
              </a:rPr>
              <a:t>Which format should the types of relations have?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600" i="0" u="none" strike="noStrike" kern="1200" cap="none" spc="0" normalizeH="0" baseline="0" noProof="0" dirty="0">
              <a:ln>
                <a:noFill/>
              </a:ln>
              <a:solidFill>
                <a:prstClr val="black"/>
              </a:solidFill>
              <a:effectLst/>
              <a:uLnTx/>
              <a:uFillTx/>
              <a:latin typeface="Garamond" panose="02020404030301010803"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600" i="0" u="none" strike="noStrike" kern="1200" cap="none" spc="0" normalizeH="0" baseline="0" noProof="0" dirty="0">
                <a:ln>
                  <a:noFill/>
                </a:ln>
                <a:solidFill>
                  <a:prstClr val="black"/>
                </a:solidFill>
                <a:effectLst/>
                <a:uLnTx/>
                <a:uFillTx/>
                <a:latin typeface="Garamond" panose="02020404030301010803" pitchFamily="18" charset="0"/>
              </a:rPr>
              <a:t>What is the value for others to work with you and what are the stakeholders’ concerns and aspirations?</a:t>
            </a: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64975"/>
            <a:ext cx="2051795" cy="1327312"/>
            <a:chOff x="2763303" y="1030"/>
            <a:chExt cx="1430056" cy="929536"/>
          </a:xfrm>
          <a:solidFill>
            <a:schemeClr val="tx1">
              <a:lumMod val="85000"/>
              <a:lumOff val="15000"/>
            </a:schemeClr>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Strategy</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Tree>
    <p:extLst>
      <p:ext uri="{BB962C8B-B14F-4D97-AF65-F5344CB8AC3E}">
        <p14:creationId xmlns:p14="http://schemas.microsoft.com/office/powerpoint/2010/main" val="250129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aphicFrame>
        <p:nvGraphicFramePr>
          <p:cNvPr id="11" name="Tijdelijke aanduiding voor inhoud 3"/>
          <p:cNvGraphicFramePr>
            <a:graphicFrameLocks/>
          </p:cNvGraphicFramePr>
          <p:nvPr>
            <p:extLst/>
          </p:nvPr>
        </p:nvGraphicFramePr>
        <p:xfrm>
          <a:off x="2635085" y="2263477"/>
          <a:ext cx="6956664" cy="40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kstvak 8">
            <a:extLst>
              <a:ext uri="{FF2B5EF4-FFF2-40B4-BE49-F238E27FC236}">
                <a16:creationId xmlns:a16="http://schemas.microsoft.com/office/drawing/2014/main" id="{4BB7A0A4-B7A5-47DA-AED7-2C2EA8586ED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865055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3614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Where should you start?</a:t>
            </a:r>
            <a:r>
              <a:rPr kumimoji="0" lang="en-US" sz="2600" b="0" i="0" u="none" strike="noStrike" kern="1200" cap="none" spc="0" normalizeH="0" baseline="0" noProof="0" dirty="0">
                <a:ln>
                  <a:noFill/>
                </a:ln>
                <a:solidFill>
                  <a:prstClr val="black"/>
                </a:solidFill>
                <a:effectLst/>
                <a:uLnTx/>
                <a:uFillTx/>
                <a:latin typeface="Garamond" panose="02020404030301010803" pitchFamily="18" charset="0"/>
              </a:rPr>
              <a:t> What are the priorities and reasonable timelines?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Garamond" panose="02020404030301010803" pitchFamily="18" charset="0"/>
              </a:rPr>
              <a:t>Who needs to be on board to get started? Colleagues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How can room, time and capacity be created?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Making a change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74915"/>
            <a:ext cx="2051795" cy="1327312"/>
            <a:chOff x="2763303" y="1030"/>
            <a:chExt cx="1430056" cy="929536"/>
          </a:xfrm>
          <a:solidFill>
            <a:srgbClr val="820000"/>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6000" tIns="80010" rIns="3600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Implementation</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Tree>
    <p:extLst>
      <p:ext uri="{BB962C8B-B14F-4D97-AF65-F5344CB8AC3E}">
        <p14:creationId xmlns:p14="http://schemas.microsoft.com/office/powerpoint/2010/main" val="226031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Setting the Scene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aphicFrame>
        <p:nvGraphicFramePr>
          <p:cNvPr id="11" name="Tijdelijke aanduiding voor inhoud 3"/>
          <p:cNvGraphicFramePr>
            <a:graphicFrameLocks/>
          </p:cNvGraphicFramePr>
          <p:nvPr>
            <p:extLst/>
          </p:nvPr>
        </p:nvGraphicFramePr>
        <p:xfrm>
          <a:off x="2635085" y="2263477"/>
          <a:ext cx="6956664" cy="40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kstvak 8">
            <a:extLst>
              <a:ext uri="{FF2B5EF4-FFF2-40B4-BE49-F238E27FC236}">
                <a16:creationId xmlns:a16="http://schemas.microsoft.com/office/drawing/2014/main" id="{4BB7A0A4-B7A5-47DA-AED7-2C2EA8586ED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55748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3614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A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whole</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lot of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work</a:t>
            </a:r>
            <a:endParaRPr kumimoji="0" lang="nl-NL" sz="2600" b="0"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nl-NL" sz="2600" dirty="0">
              <a:solidFill>
                <a:prstClr val="black"/>
              </a:solidFill>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Important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for</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a:t>
            </a:r>
            <a:r>
              <a:rPr kumimoji="0" lang="nl-NL" sz="2600" b="0" i="0" u="none" strike="noStrike" kern="1200" cap="none" spc="0" normalizeH="0" baseline="0" noProof="0" dirty="0" err="1">
                <a:ln>
                  <a:noFill/>
                </a:ln>
                <a:solidFill>
                  <a:prstClr val="black"/>
                </a:solidFill>
                <a:effectLst/>
                <a:uLnTx/>
                <a:uFillTx/>
                <a:latin typeface="Garamond" panose="02020404030301010803" pitchFamily="18" charset="0"/>
              </a:rPr>
              <a:t>this</a:t>
            </a:r>
            <a:r>
              <a:rPr kumimoji="0" lang="nl-NL" sz="2600" b="0" i="0" u="none" strike="noStrike" kern="1200" cap="none" spc="0" normalizeH="0" baseline="0" noProof="0" dirty="0">
                <a:ln>
                  <a:noFill/>
                </a:ln>
                <a:solidFill>
                  <a:prstClr val="black"/>
                </a:solidFill>
                <a:effectLst/>
                <a:uLnTx/>
                <a:uFillTx/>
                <a:latin typeface="Garamond" panose="02020404030301010803" pitchFamily="18" charset="0"/>
              </a:rPr>
              <a:t> course:</a:t>
            </a:r>
          </a:p>
          <a:p>
            <a:pPr marL="0" marR="0" lvl="0" indent="0" algn="l" defTabSz="914400" rtl="0" eaLnBrk="1" fontAlgn="auto" latinLnBrk="0" hangingPunct="1">
              <a:lnSpc>
                <a:spcPct val="90000"/>
              </a:lnSpc>
              <a:spcBef>
                <a:spcPts val="1000"/>
              </a:spcBef>
              <a:spcAft>
                <a:spcPts val="0"/>
              </a:spcAft>
              <a:buClrTx/>
              <a:buSzTx/>
              <a:buNone/>
              <a:tabLst/>
              <a:defRPr/>
            </a:pPr>
            <a:endParaRPr lang="nl-NL" sz="2600" noProof="0" dirty="0">
              <a:solidFill>
                <a:prstClr val="black"/>
              </a:solidFill>
              <a:latin typeface="Garamond" panose="02020404030301010803" pitchFamily="18" charset="0"/>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nl-NL" sz="4000" b="1" i="0" u="none" strike="noStrike" kern="1200" cap="none" spc="0" normalizeH="0" baseline="0" noProof="0" dirty="0" err="1">
                <a:ln>
                  <a:noFill/>
                </a:ln>
                <a:solidFill>
                  <a:prstClr val="black"/>
                </a:solidFill>
                <a:effectLst/>
                <a:uLnTx/>
                <a:uFillTx/>
                <a:latin typeface="Garamond" panose="02020404030301010803" pitchFamily="18" charset="0"/>
              </a:rPr>
              <a:t>Funding</a:t>
            </a:r>
            <a:r>
              <a:rPr kumimoji="0" lang="nl-NL" sz="4000" b="1" i="0" u="none" strike="noStrike" kern="1200" cap="none" spc="0" normalizeH="0" baseline="0" noProof="0" dirty="0">
                <a:ln>
                  <a:noFill/>
                </a:ln>
                <a:solidFill>
                  <a:prstClr val="black"/>
                </a:solidFill>
                <a:effectLst/>
                <a:uLnTx/>
                <a:uFillTx/>
                <a:latin typeface="Garamond" panose="02020404030301010803" pitchFamily="18" charset="0"/>
              </a:rPr>
              <a:t> </a:t>
            </a:r>
            <a:endParaRPr kumimoji="0" lang="en-GB" sz="4000" b="1"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Making a change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74915"/>
            <a:ext cx="2051795" cy="1327312"/>
            <a:chOff x="2763303" y="1030"/>
            <a:chExt cx="1430056" cy="929536"/>
          </a:xfrm>
          <a:solidFill>
            <a:srgbClr val="7030A0"/>
          </a:solidFill>
        </p:grpSpPr>
        <p:sp>
          <p:nvSpPr>
            <p:cNvPr id="11" name="Afgeronde rechthoek 10"/>
            <p:cNvSpPr/>
            <p:nvPr/>
          </p:nvSpPr>
          <p:spPr>
            <a:xfrm>
              <a:off x="2763303" y="1030"/>
              <a:ext cx="1430056" cy="929536"/>
            </a:xfrm>
            <a:prstGeom prst="roundRect">
              <a:avLst/>
            </a:prstGeom>
            <a:grp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6000" tIns="80010" rIns="3600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Execution</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Tree>
    <p:extLst>
      <p:ext uri="{BB962C8B-B14F-4D97-AF65-F5344CB8AC3E}">
        <p14:creationId xmlns:p14="http://schemas.microsoft.com/office/powerpoint/2010/main" val="24672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Making a change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aphicFrame>
        <p:nvGraphicFramePr>
          <p:cNvPr id="11" name="Tijdelijke aanduiding voor inhoud 3"/>
          <p:cNvGraphicFramePr>
            <a:graphicFrameLocks/>
          </p:cNvGraphicFramePr>
          <p:nvPr>
            <p:extLst/>
          </p:nvPr>
        </p:nvGraphicFramePr>
        <p:xfrm>
          <a:off x="2635085" y="2263477"/>
          <a:ext cx="6956664" cy="40030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kstvak 8">
            <a:extLst>
              <a:ext uri="{FF2B5EF4-FFF2-40B4-BE49-F238E27FC236}">
                <a16:creationId xmlns:a16="http://schemas.microsoft.com/office/drawing/2014/main" id="{4BB7A0A4-B7A5-47DA-AED7-2C2EA8586ED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300597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2"/>
          <p:cNvSpPr txBox="1">
            <a:spLocks/>
          </p:cNvSpPr>
          <p:nvPr/>
        </p:nvSpPr>
        <p:spPr>
          <a:xfrm>
            <a:off x="2664823" y="2427246"/>
            <a:ext cx="8854439" cy="3614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prstClr val="black"/>
                </a:solidFill>
                <a:effectLst/>
                <a:uLnTx/>
                <a:uFillTx/>
                <a:latin typeface="Garamond" panose="02020404030301010803" pitchFamily="18" charset="0"/>
              </a:rPr>
              <a:t>Collecting data t</a:t>
            </a:r>
            <a:r>
              <a:rPr kumimoji="0" lang="en-US" sz="2600" b="0" i="0" u="none" strike="noStrike" kern="1200" cap="none" spc="0" normalizeH="0" baseline="0" noProof="0" dirty="0" err="1">
                <a:ln>
                  <a:noFill/>
                </a:ln>
                <a:solidFill>
                  <a:prstClr val="black"/>
                </a:solidFill>
                <a:effectLst/>
                <a:uLnTx/>
                <a:uFillTx/>
                <a:latin typeface="Garamond" panose="02020404030301010803" pitchFamily="18" charset="0"/>
              </a:rPr>
              <a:t>akes</a:t>
            </a:r>
            <a:r>
              <a:rPr kumimoji="0" lang="en-US" sz="2600" b="0" i="0" u="none" strike="noStrike" kern="1200" cap="none" spc="0" normalizeH="0" baseline="0" noProof="0" dirty="0">
                <a:ln>
                  <a:noFill/>
                </a:ln>
                <a:solidFill>
                  <a:prstClr val="black"/>
                </a:solidFill>
                <a:effectLst/>
                <a:uLnTx/>
                <a:uFillTx/>
                <a:latin typeface="Garamond" panose="02020404030301010803" pitchFamily="18" charset="0"/>
              </a:rPr>
              <a:t> 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Garamond" panose="02020404030301010803" pitchFamily="18" charset="0"/>
              </a:rPr>
              <a:t>But collecting data is extremely relevant in general for succeeding in your mission, strategy and execution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Garamond" panose="02020404030301010803"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Garamond" panose="02020404030301010803" pitchFamily="18" charset="0"/>
              </a:rPr>
              <a:t>Making this data visible can also increase motivation (internally) and attractiveness</a:t>
            </a:r>
            <a:r>
              <a:rPr kumimoji="0" lang="en-GB" sz="2800" b="0" i="0" u="none" strike="noStrike" kern="1200" cap="none" spc="0" normalizeH="0" baseline="0" noProof="0" dirty="0">
                <a:ln>
                  <a:noFill/>
                </a:ln>
                <a:solidFill>
                  <a:prstClr val="black"/>
                </a:solidFill>
                <a:effectLst/>
                <a:uLnTx/>
                <a:uFillTx/>
                <a:latin typeface="Garamond" panose="02020404030301010803" pitchFamily="18" charset="0"/>
              </a:rPr>
              <a:t> (externally)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6" name="Rechthoek 5"/>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Was it successful?</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grpSp>
        <p:nvGrpSpPr>
          <p:cNvPr id="10" name="Groep 9"/>
          <p:cNvGrpSpPr/>
          <p:nvPr/>
        </p:nvGrpSpPr>
        <p:grpSpPr>
          <a:xfrm>
            <a:off x="404022" y="2264975"/>
            <a:ext cx="2051795" cy="1327312"/>
            <a:chOff x="2763303" y="1030"/>
            <a:chExt cx="1430056" cy="929536"/>
          </a:xfrm>
          <a:solidFill>
            <a:srgbClr val="002060"/>
          </a:solidFill>
        </p:grpSpPr>
        <p:sp>
          <p:nvSpPr>
            <p:cNvPr id="11" name="Afgeronde rechthoek 10"/>
            <p:cNvSpPr/>
            <p:nvPr/>
          </p:nvSpPr>
          <p:spPr>
            <a:xfrm>
              <a:off x="2763303" y="1030"/>
              <a:ext cx="1430056" cy="929536"/>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Afgeronde rechthoek 4"/>
            <p:cNvSpPr txBox="1"/>
            <p:nvPr/>
          </p:nvSpPr>
          <p:spPr>
            <a:xfrm>
              <a:off x="2808679" y="46406"/>
              <a:ext cx="1339304" cy="8387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GB" sz="2100" b="1" i="0" u="none" strike="noStrike" kern="1200" cap="none" spc="0" normalizeH="0" baseline="0" noProof="0" dirty="0">
                  <a:ln>
                    <a:noFill/>
                  </a:ln>
                  <a:solidFill>
                    <a:prstClr val="white"/>
                  </a:solidFill>
                  <a:effectLst/>
                  <a:uLnTx/>
                  <a:uFillTx/>
                  <a:latin typeface="Garamond" panose="02020404030301010803" pitchFamily="18" charset="0"/>
                </a:rPr>
                <a:t>Evaluation</a:t>
              </a:r>
              <a:endParaRPr kumimoji="0" lang="nl-NL" sz="2100" b="1" i="0" u="none" strike="noStrike" kern="1200" cap="none" spc="0" normalizeH="0" baseline="0" noProof="0" dirty="0">
                <a:ln>
                  <a:noFill/>
                </a:ln>
                <a:solidFill>
                  <a:prstClr val="white"/>
                </a:solidFill>
                <a:effectLst/>
                <a:uLnTx/>
                <a:uFillTx/>
                <a:latin typeface="Garamond" panose="02020404030301010803" pitchFamily="18" charset="0"/>
              </a:endParaRPr>
            </a:p>
          </p:txBody>
        </p:sp>
      </p:grpSp>
    </p:spTree>
    <p:extLst>
      <p:ext uri="{BB962C8B-B14F-4D97-AF65-F5344CB8AC3E}">
        <p14:creationId xmlns:p14="http://schemas.microsoft.com/office/powerpoint/2010/main" val="316681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5" name="Title 1">
            <a:extLst>
              <a:ext uri="{FF2B5EF4-FFF2-40B4-BE49-F238E27FC236}">
                <a16:creationId xmlns:a16="http://schemas.microsoft.com/office/drawing/2014/main" id="{C58360DD-8397-443F-8FA1-2FB3F14BBF73}"/>
              </a:ext>
            </a:extLst>
          </p:cNvPr>
          <p:cNvSpPr txBox="1">
            <a:spLocks/>
          </p:cNvSpPr>
          <p:nvPr/>
        </p:nvSpPr>
        <p:spPr>
          <a:xfrm>
            <a:off x="920801" y="2280655"/>
            <a:ext cx="10176588" cy="3500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rgbClr val="820000"/>
                </a:solidFill>
                <a:latin typeface="Garamond" panose="02020404030301010803" pitchFamily="18" charset="0"/>
              </a:rPr>
              <a:t>THE TEAM</a:t>
            </a:r>
          </a:p>
          <a:p>
            <a:br>
              <a:rPr lang="en-US" sz="2800" dirty="0">
                <a:solidFill>
                  <a:srgbClr val="820000"/>
                </a:solidFill>
                <a:latin typeface="Garamond" panose="02020404030301010803" pitchFamily="18" charset="0"/>
              </a:rPr>
            </a:br>
            <a:r>
              <a:rPr lang="en-US" sz="2200" b="1" dirty="0">
                <a:latin typeface="Garamond" panose="02020404030301010803" pitchFamily="18" charset="0"/>
                <a:ea typeface="+mn-ea"/>
                <a:cs typeface="+mn-cs"/>
              </a:rPr>
              <a:t>Anika Duut van Goor </a:t>
            </a:r>
            <a:r>
              <a:rPr lang="en-US" sz="2200" dirty="0">
                <a:latin typeface="Garamond" panose="02020404030301010803" pitchFamily="18" charset="0"/>
                <a:ea typeface="+mn-ea"/>
                <a:cs typeface="+mn-cs"/>
              </a:rPr>
              <a:t>– Director</a:t>
            </a:r>
          </a:p>
          <a:p>
            <a:r>
              <a:rPr lang="en-US" sz="2200" b="1" dirty="0">
                <a:latin typeface="Garamond" panose="02020404030301010803" pitchFamily="18" charset="0"/>
              </a:rPr>
              <a:t>Louis Roijmans </a:t>
            </a:r>
            <a:r>
              <a:rPr lang="en-US" sz="2200" dirty="0">
                <a:latin typeface="Garamond" panose="02020404030301010803" pitchFamily="18" charset="0"/>
              </a:rPr>
              <a:t>– Project Manager</a:t>
            </a:r>
            <a:endParaRPr lang="en-US" sz="2200" b="1" dirty="0">
              <a:latin typeface="Garamond" panose="02020404030301010803" pitchFamily="18" charset="0"/>
              <a:ea typeface="+mn-ea"/>
              <a:cs typeface="+mn-cs"/>
            </a:endParaRPr>
          </a:p>
          <a:p>
            <a:r>
              <a:rPr lang="en-US" sz="2200" b="1" dirty="0">
                <a:latin typeface="Garamond" panose="02020404030301010803" pitchFamily="18" charset="0"/>
              </a:rPr>
              <a:t>Lonneke Tielrooij </a:t>
            </a:r>
            <a:r>
              <a:rPr lang="en-US" sz="2200" dirty="0">
                <a:latin typeface="Garamond" panose="02020404030301010803" pitchFamily="18" charset="0"/>
              </a:rPr>
              <a:t>– Conference manager</a:t>
            </a:r>
          </a:p>
          <a:p>
            <a:r>
              <a:rPr lang="en-US" sz="2200" b="1" dirty="0">
                <a:latin typeface="Garamond" panose="02020404030301010803" pitchFamily="18" charset="0"/>
              </a:rPr>
              <a:t>Jelmer Gerritsen</a:t>
            </a:r>
            <a:r>
              <a:rPr lang="en-US" sz="2200" dirty="0">
                <a:latin typeface="Garamond" panose="02020404030301010803" pitchFamily="18" charset="0"/>
              </a:rPr>
              <a:t> – Project Manager</a:t>
            </a:r>
          </a:p>
          <a:p>
            <a:r>
              <a:rPr lang="en-US" sz="2200" b="1" dirty="0">
                <a:latin typeface="Garamond" panose="02020404030301010803" pitchFamily="18" charset="0"/>
              </a:rPr>
              <a:t>Yael Heidanus</a:t>
            </a:r>
            <a:r>
              <a:rPr lang="en-US" sz="2200" dirty="0">
                <a:latin typeface="Garamond" panose="02020404030301010803" pitchFamily="18" charset="0"/>
              </a:rPr>
              <a:t> – Conference Manager</a:t>
            </a:r>
            <a:endParaRPr lang="en-US" sz="2200" b="1" dirty="0">
              <a:latin typeface="Garamond" panose="02020404030301010803" pitchFamily="18" charset="0"/>
            </a:endParaRPr>
          </a:p>
          <a:p>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10" name="Tekstvak 9">
            <a:extLst>
              <a:ext uri="{FF2B5EF4-FFF2-40B4-BE49-F238E27FC236}">
                <a16:creationId xmlns:a16="http://schemas.microsoft.com/office/drawing/2014/main" id="{F07A4701-8DE8-457A-9C1F-AA75E92100E6}"/>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88919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Tekstvak 2">
            <a:extLst>
              <a:ext uri="{FF2B5EF4-FFF2-40B4-BE49-F238E27FC236}">
                <a16:creationId xmlns:a16="http://schemas.microsoft.com/office/drawing/2014/main" id="{418A54E9-30A7-4DE2-9B89-B9FD8779A615}"/>
              </a:ext>
            </a:extLst>
          </p:cNvPr>
          <p:cNvSpPr txBox="1"/>
          <p:nvPr/>
        </p:nvSpPr>
        <p:spPr>
          <a:xfrm>
            <a:off x="695324" y="2456244"/>
            <a:ext cx="10801352" cy="2826992"/>
          </a:xfrm>
          <a:prstGeom prst="rect">
            <a:avLst/>
          </a:prstGeom>
          <a:noFill/>
        </p:spPr>
        <p:txBody>
          <a:bodyPr wrap="square" rtlCol="0">
            <a:spAutoFit/>
          </a:bodyPr>
          <a:lstStyle/>
          <a:p>
            <a:pPr algn="ctr">
              <a:lnSpc>
                <a:spcPct val="90000"/>
              </a:lnSpc>
              <a:spcBef>
                <a:spcPct val="0"/>
              </a:spcBef>
            </a:pPr>
            <a:r>
              <a:rPr lang="en-US" sz="5000" dirty="0">
                <a:solidFill>
                  <a:srgbClr val="820000"/>
                </a:solidFill>
                <a:latin typeface="Garamond" panose="02020404030301010803" pitchFamily="18" charset="0"/>
                <a:ea typeface="+mj-ea"/>
                <a:cs typeface="+mj-cs"/>
              </a:rPr>
              <a:t>Setting the scene</a:t>
            </a:r>
          </a:p>
          <a:p>
            <a:pPr marL="685800" indent="-685800" algn="ctr">
              <a:lnSpc>
                <a:spcPct val="90000"/>
              </a:lnSpc>
              <a:spcBef>
                <a:spcPct val="0"/>
              </a:spcBef>
              <a:buFont typeface="Arial" panose="020B0604020202020204" pitchFamily="34" charset="0"/>
              <a:buChar char="•"/>
            </a:pPr>
            <a:endParaRPr lang="nl-NL" sz="3400" dirty="0">
              <a:latin typeface="Garamond" panose="02020404030301010803" pitchFamily="18" charset="0"/>
              <a:ea typeface="+mj-ea"/>
              <a:cs typeface="+mj-cs"/>
            </a:endParaRP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What</a:t>
            </a:r>
            <a:r>
              <a:rPr lang="nl-NL" sz="3400" dirty="0">
                <a:latin typeface="Garamond" panose="02020404030301010803" pitchFamily="18" charset="0"/>
                <a:ea typeface="+mj-ea"/>
                <a:cs typeface="+mj-cs"/>
              </a:rPr>
              <a:t> is (</a:t>
            </a:r>
            <a:r>
              <a:rPr lang="nl-NL" sz="3400" dirty="0" err="1">
                <a:latin typeface="Garamond" panose="02020404030301010803" pitchFamily="18" charset="0"/>
                <a:ea typeface="+mj-ea"/>
                <a:cs typeface="+mj-cs"/>
              </a:rPr>
              <a:t>your</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Societal</a:t>
            </a:r>
            <a:r>
              <a:rPr lang="nl-NL" sz="3400" dirty="0">
                <a:latin typeface="Garamond" panose="02020404030301010803" pitchFamily="18" charset="0"/>
                <a:ea typeface="+mj-ea"/>
                <a:cs typeface="+mj-cs"/>
              </a:rPr>
              <a:t> Impact</a:t>
            </a:r>
          </a:p>
          <a:p>
            <a:pPr marL="685800" indent="-685800" algn="ctr">
              <a:lnSpc>
                <a:spcPct val="90000"/>
              </a:lnSpc>
              <a:spcBef>
                <a:spcPct val="0"/>
              </a:spcBef>
              <a:spcAft>
                <a:spcPts val="600"/>
              </a:spcAft>
              <a:buFont typeface="Arial" panose="020B0604020202020204" pitchFamily="34" charset="0"/>
              <a:buChar char="•"/>
            </a:pPr>
            <a:r>
              <a:rPr lang="nl-NL" sz="3400" dirty="0">
                <a:latin typeface="Garamond" panose="02020404030301010803" pitchFamily="18" charset="0"/>
                <a:ea typeface="+mj-ea"/>
                <a:cs typeface="+mj-cs"/>
              </a:rPr>
              <a:t>How does </a:t>
            </a:r>
            <a:r>
              <a:rPr lang="nl-NL" sz="3400" dirty="0" err="1">
                <a:latin typeface="Garamond" panose="02020404030301010803" pitchFamily="18" charset="0"/>
                <a:ea typeface="+mj-ea"/>
                <a:cs typeface="+mj-cs"/>
              </a:rPr>
              <a:t>an</a:t>
            </a:r>
            <a:r>
              <a:rPr lang="nl-NL" sz="3400" dirty="0">
                <a:latin typeface="Garamond" panose="02020404030301010803" pitchFamily="18" charset="0"/>
                <a:ea typeface="+mj-ea"/>
                <a:cs typeface="+mj-cs"/>
              </a:rPr>
              <a:t>/</a:t>
            </a:r>
            <a:r>
              <a:rPr lang="nl-NL" sz="3400" dirty="0" err="1">
                <a:latin typeface="Garamond" panose="02020404030301010803" pitchFamily="18" charset="0"/>
                <a:ea typeface="+mj-ea"/>
                <a:cs typeface="+mj-cs"/>
              </a:rPr>
              <a:t>your</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organisation</a:t>
            </a:r>
            <a:r>
              <a:rPr lang="nl-NL" sz="3400" dirty="0">
                <a:latin typeface="Garamond" panose="02020404030301010803" pitchFamily="18" charset="0"/>
                <a:ea typeface="+mj-ea"/>
                <a:cs typeface="+mj-cs"/>
              </a:rPr>
              <a:t> approach impact</a:t>
            </a:r>
          </a:p>
          <a:p>
            <a:pPr marL="685800" indent="-685800" algn="ctr">
              <a:lnSpc>
                <a:spcPct val="90000"/>
              </a:lnSpc>
              <a:spcBef>
                <a:spcPct val="0"/>
              </a:spcBef>
              <a:spcAft>
                <a:spcPts val="600"/>
              </a:spcAft>
              <a:buFont typeface="Arial" panose="020B0604020202020204" pitchFamily="34" charset="0"/>
              <a:buChar char="•"/>
            </a:pPr>
            <a:endParaRPr lang="nl-NL" sz="3400" dirty="0">
              <a:latin typeface="Garamond" panose="02020404030301010803" pitchFamily="18" charset="0"/>
              <a:ea typeface="+mj-ea"/>
              <a:cs typeface="+mj-cs"/>
            </a:endParaRPr>
          </a:p>
        </p:txBody>
      </p:sp>
    </p:spTree>
    <p:extLst>
      <p:ext uri="{BB962C8B-B14F-4D97-AF65-F5344CB8AC3E}">
        <p14:creationId xmlns:p14="http://schemas.microsoft.com/office/powerpoint/2010/main" val="3034914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Tekstvak 2">
            <a:extLst>
              <a:ext uri="{FF2B5EF4-FFF2-40B4-BE49-F238E27FC236}">
                <a16:creationId xmlns:a16="http://schemas.microsoft.com/office/drawing/2014/main" id="{418A54E9-30A7-4DE2-9B89-B9FD8779A615}"/>
              </a:ext>
            </a:extLst>
          </p:cNvPr>
          <p:cNvSpPr txBox="1"/>
          <p:nvPr/>
        </p:nvSpPr>
        <p:spPr>
          <a:xfrm>
            <a:off x="695324" y="2456244"/>
            <a:ext cx="10801352" cy="3374835"/>
          </a:xfrm>
          <a:prstGeom prst="rect">
            <a:avLst/>
          </a:prstGeom>
          <a:noFill/>
        </p:spPr>
        <p:txBody>
          <a:bodyPr wrap="square" rtlCol="0">
            <a:spAutoFit/>
          </a:bodyPr>
          <a:lstStyle/>
          <a:p>
            <a:pPr algn="ctr">
              <a:lnSpc>
                <a:spcPct val="90000"/>
              </a:lnSpc>
              <a:spcBef>
                <a:spcPct val="0"/>
              </a:spcBef>
            </a:pPr>
            <a:r>
              <a:rPr lang="en-US" sz="5000" dirty="0">
                <a:solidFill>
                  <a:srgbClr val="820000"/>
                </a:solidFill>
                <a:latin typeface="Garamond" panose="02020404030301010803" pitchFamily="18" charset="0"/>
                <a:ea typeface="+mj-ea"/>
                <a:cs typeface="+mj-cs"/>
              </a:rPr>
              <a:t>Now make a change</a:t>
            </a:r>
          </a:p>
          <a:p>
            <a:pPr marL="685800" indent="-685800" algn="ctr">
              <a:lnSpc>
                <a:spcPct val="90000"/>
              </a:lnSpc>
              <a:spcBef>
                <a:spcPct val="0"/>
              </a:spcBef>
              <a:buFont typeface="Arial" panose="020B0604020202020204" pitchFamily="34" charset="0"/>
              <a:buChar char="•"/>
            </a:pPr>
            <a:endParaRPr lang="nl-NL" sz="3400" dirty="0">
              <a:latin typeface="Garamond" panose="02020404030301010803" pitchFamily="18" charset="0"/>
              <a:ea typeface="+mj-ea"/>
              <a:cs typeface="+mj-cs"/>
            </a:endParaRPr>
          </a:p>
          <a:p>
            <a:pPr marL="685800" indent="-685800" algn="ctr">
              <a:lnSpc>
                <a:spcPct val="90000"/>
              </a:lnSpc>
              <a:spcBef>
                <a:spcPct val="0"/>
              </a:spcBef>
              <a:spcAft>
                <a:spcPts val="600"/>
              </a:spcAft>
              <a:buFont typeface="Arial" panose="020B0604020202020204" pitchFamily="34" charset="0"/>
              <a:buChar char="•"/>
            </a:pPr>
            <a:r>
              <a:rPr lang="nl-NL" sz="3400" dirty="0">
                <a:latin typeface="Garamond" panose="02020404030301010803" pitchFamily="18" charset="0"/>
                <a:ea typeface="+mj-ea"/>
                <a:cs typeface="+mj-cs"/>
              </a:rPr>
              <a:t>Listen </a:t>
            </a:r>
            <a:r>
              <a:rPr lang="nl-NL" sz="3400" dirty="0" err="1">
                <a:latin typeface="Garamond" panose="02020404030301010803" pitchFamily="18" charset="0"/>
                <a:ea typeface="+mj-ea"/>
                <a:cs typeface="+mj-cs"/>
              </a:rPr>
              <a:t>to</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the</a:t>
            </a:r>
            <a:r>
              <a:rPr lang="nl-NL" sz="3400" dirty="0">
                <a:latin typeface="Garamond" panose="02020404030301010803" pitchFamily="18" charset="0"/>
                <a:ea typeface="+mj-ea"/>
                <a:cs typeface="+mj-cs"/>
              </a:rPr>
              <a:t> experts</a:t>
            </a: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Discuss</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amongst</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your</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peers</a:t>
            </a:r>
            <a:endParaRPr lang="nl-NL" sz="3400" dirty="0">
              <a:latin typeface="Garamond" panose="02020404030301010803" pitchFamily="18" charset="0"/>
              <a:ea typeface="+mj-ea"/>
              <a:cs typeface="+mj-cs"/>
            </a:endParaRPr>
          </a:p>
          <a:p>
            <a:pPr marL="685800" indent="-685800" algn="ctr">
              <a:lnSpc>
                <a:spcPct val="90000"/>
              </a:lnSpc>
              <a:spcBef>
                <a:spcPct val="0"/>
              </a:spcBef>
              <a:spcAft>
                <a:spcPts val="600"/>
              </a:spcAft>
              <a:buFont typeface="Arial" panose="020B0604020202020204" pitchFamily="34" charset="0"/>
              <a:buChar char="•"/>
            </a:pPr>
            <a:r>
              <a:rPr lang="nl-NL" sz="3400" dirty="0">
                <a:latin typeface="Garamond" panose="02020404030301010803" pitchFamily="18" charset="0"/>
                <a:ea typeface="+mj-ea"/>
                <a:cs typeface="+mj-cs"/>
              </a:rPr>
              <a:t>Tell </a:t>
            </a:r>
            <a:r>
              <a:rPr lang="nl-NL" sz="3400" dirty="0" err="1">
                <a:latin typeface="Garamond" panose="02020404030301010803" pitchFamily="18" charset="0"/>
                <a:ea typeface="+mj-ea"/>
                <a:cs typeface="+mj-cs"/>
              </a:rPr>
              <a:t>us</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what</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you</a:t>
            </a:r>
            <a:r>
              <a:rPr lang="nl-NL" sz="3400" dirty="0">
                <a:latin typeface="Garamond" panose="02020404030301010803" pitchFamily="18" charset="0"/>
                <a:ea typeface="+mj-ea"/>
                <a:cs typeface="+mj-cs"/>
              </a:rPr>
              <a:t> are </a:t>
            </a:r>
            <a:r>
              <a:rPr lang="nl-NL" sz="3400" dirty="0" err="1">
                <a:latin typeface="Garamond" panose="02020404030301010803" pitchFamily="18" charset="0"/>
                <a:ea typeface="+mj-ea"/>
                <a:cs typeface="+mj-cs"/>
              </a:rPr>
              <a:t>going</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to</a:t>
            </a:r>
            <a:r>
              <a:rPr lang="nl-NL" sz="3400" dirty="0">
                <a:latin typeface="Garamond" panose="02020404030301010803" pitchFamily="18" charset="0"/>
                <a:ea typeface="+mj-ea"/>
                <a:cs typeface="+mj-cs"/>
              </a:rPr>
              <a:t> do</a:t>
            </a:r>
          </a:p>
          <a:p>
            <a:pPr marL="685800" indent="-685800" algn="ctr">
              <a:lnSpc>
                <a:spcPct val="90000"/>
              </a:lnSpc>
              <a:spcBef>
                <a:spcPct val="0"/>
              </a:spcBef>
              <a:spcAft>
                <a:spcPts val="600"/>
              </a:spcAft>
              <a:buFont typeface="Arial" panose="020B0604020202020204" pitchFamily="34" charset="0"/>
              <a:buChar char="•"/>
            </a:pPr>
            <a:endParaRPr lang="nl-NL" sz="3400" dirty="0">
              <a:latin typeface="Garamond" panose="02020404030301010803" pitchFamily="18" charset="0"/>
              <a:ea typeface="+mj-ea"/>
              <a:cs typeface="+mj-cs"/>
            </a:endParaRPr>
          </a:p>
        </p:txBody>
      </p:sp>
    </p:spTree>
    <p:extLst>
      <p:ext uri="{BB962C8B-B14F-4D97-AF65-F5344CB8AC3E}">
        <p14:creationId xmlns:p14="http://schemas.microsoft.com/office/powerpoint/2010/main" val="18815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CASE STUDY EXERCISE</a:t>
            </a: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5" name="Title 1">
            <a:extLst>
              <a:ext uri="{FF2B5EF4-FFF2-40B4-BE49-F238E27FC236}">
                <a16:creationId xmlns:a16="http://schemas.microsoft.com/office/drawing/2014/main" id="{C58360DD-8397-443F-8FA1-2FB3F14BBF73}"/>
              </a:ext>
            </a:extLst>
          </p:cNvPr>
          <p:cNvSpPr txBox="1">
            <a:spLocks/>
          </p:cNvSpPr>
          <p:nvPr/>
        </p:nvSpPr>
        <p:spPr>
          <a:xfrm>
            <a:off x="910357" y="2028831"/>
            <a:ext cx="10176588" cy="65314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3" name="Tekstvak 2"/>
          <p:cNvSpPr txBox="1"/>
          <p:nvPr/>
        </p:nvSpPr>
        <p:spPr>
          <a:xfrm>
            <a:off x="1054671" y="2471959"/>
            <a:ext cx="10032274" cy="3385542"/>
          </a:xfrm>
          <a:prstGeom prst="rect">
            <a:avLst/>
          </a:prstGeom>
          <a:noFill/>
        </p:spPr>
        <p:txBody>
          <a:bodyPr wrap="square" rtlCol="0">
            <a:spAutoFit/>
          </a:bodyPr>
          <a:lstStyle/>
          <a:p>
            <a:pPr algn="ctr"/>
            <a:endParaRPr lang="nl-NL" sz="2200" b="1" i="1" dirty="0">
              <a:latin typeface="Garamond" panose="02020404030301010803" pitchFamily="18" charset="0"/>
            </a:endParaRPr>
          </a:p>
          <a:p>
            <a:pPr algn="ctr"/>
            <a:r>
              <a:rPr lang="en-US" sz="3200" b="1" dirty="0">
                <a:latin typeface="Garamond" panose="02020404030301010803" pitchFamily="18" charset="0"/>
              </a:rPr>
              <a:t>Come up with a proposal to improve the success rate of </a:t>
            </a:r>
            <a:br>
              <a:rPr lang="en-US" sz="3200" b="1" dirty="0">
                <a:latin typeface="Garamond" panose="02020404030301010803" pitchFamily="18" charset="0"/>
              </a:rPr>
            </a:br>
            <a:r>
              <a:rPr lang="en-US" sz="3200" b="1" dirty="0">
                <a:latin typeface="Garamond" panose="02020404030301010803" pitchFamily="18" charset="0"/>
              </a:rPr>
              <a:t>grant-applications through a focus on societal impact</a:t>
            </a:r>
          </a:p>
          <a:p>
            <a:pPr algn="ctr"/>
            <a:endParaRPr lang="nl-NL" sz="2200" b="1" i="1" dirty="0">
              <a:latin typeface="Garamond" panose="02020404030301010803" pitchFamily="18" charset="0"/>
            </a:endParaRPr>
          </a:p>
          <a:p>
            <a:pPr lvl="0" algn="ctr"/>
            <a:endParaRPr lang="en-CA" sz="2200" b="1" i="1" dirty="0">
              <a:latin typeface="Garamond" panose="02020404030301010803" pitchFamily="18" charset="0"/>
            </a:endParaRPr>
          </a:p>
          <a:p>
            <a:pPr lvl="0" algn="ctr"/>
            <a:r>
              <a:rPr lang="en-CA" sz="2200" b="1" i="1" dirty="0">
                <a:latin typeface="Garamond" panose="02020404030301010803" pitchFamily="18" charset="0"/>
              </a:rPr>
              <a:t>Everyone presents their plan in a (</a:t>
            </a:r>
            <a:r>
              <a:rPr lang="en-CA" sz="2200" b="1" i="1" dirty="0" err="1">
                <a:latin typeface="Garamond" panose="02020404030301010803" pitchFamily="18" charset="0"/>
              </a:rPr>
              <a:t>powerpoint</a:t>
            </a:r>
            <a:r>
              <a:rPr lang="en-CA" sz="2200" b="1" i="1" dirty="0">
                <a:latin typeface="Garamond" panose="02020404030301010803" pitchFamily="18" charset="0"/>
              </a:rPr>
              <a:t>) presentation of 5 minutes </a:t>
            </a:r>
          </a:p>
          <a:p>
            <a:pPr lvl="0" algn="ctr"/>
            <a:r>
              <a:rPr lang="en-CA" sz="2200" b="1" i="1" dirty="0">
                <a:latin typeface="Garamond" panose="02020404030301010803" pitchFamily="18" charset="0"/>
              </a:rPr>
              <a:t>on Friday 7 December, followed by a brief Q&amp;A</a:t>
            </a:r>
            <a:endParaRPr lang="nl-NL" sz="2200" b="1" i="1" dirty="0">
              <a:latin typeface="Garamond" panose="02020404030301010803" pitchFamily="18" charset="0"/>
            </a:endParaRPr>
          </a:p>
          <a:p>
            <a:pPr algn="ctr"/>
            <a:endParaRPr lang="nl-NL" sz="2200" b="1" i="1" dirty="0">
              <a:latin typeface="Garamond" panose="02020404030301010803" pitchFamily="18" charset="0"/>
            </a:endParaRPr>
          </a:p>
          <a:p>
            <a:endParaRPr lang="nl-NL" dirty="0"/>
          </a:p>
        </p:txBody>
      </p:sp>
      <p:sp>
        <p:nvSpPr>
          <p:cNvPr id="13" name="Tekstvak 12">
            <a:extLst>
              <a:ext uri="{FF2B5EF4-FFF2-40B4-BE49-F238E27FC236}">
                <a16:creationId xmlns:a16="http://schemas.microsoft.com/office/drawing/2014/main" id="{660E8FA0-0C1A-43BC-83ED-189E416348F5}"/>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040373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Break</a:t>
            </a:r>
          </a:p>
          <a:p>
            <a:pPr algn="ctr">
              <a:lnSpc>
                <a:spcPct val="134000"/>
              </a:lnSpc>
              <a:spcAft>
                <a:spcPts val="600"/>
              </a:spcAft>
            </a:pPr>
            <a:r>
              <a:rPr lang="nl-NL" sz="4000" i="1" dirty="0">
                <a:latin typeface="Garamond" panose="02020404030301010803" pitchFamily="18" charset="0"/>
              </a:rPr>
              <a:t>We will be back at </a:t>
            </a:r>
            <a:r>
              <a:rPr lang="nl-NL" sz="4000" b="1" i="1" dirty="0">
                <a:latin typeface="Garamond" panose="02020404030301010803" pitchFamily="18" charset="0"/>
              </a:rPr>
              <a:t>11.10 (GMT+1)</a:t>
            </a:r>
            <a:br>
              <a:rPr lang="nl-NL" sz="3600" dirty="0">
                <a:latin typeface="Garamond" panose="02020404030301010803" pitchFamily="18" charset="0"/>
              </a:rPr>
            </a:br>
            <a:endParaRPr lang="nl-NL" sz="3600" dirty="0">
              <a:latin typeface="Garamond" panose="02020404030301010803" pitchFamily="18" charset="0"/>
            </a:endParaRPr>
          </a:p>
        </p:txBody>
      </p:sp>
      <p:sp>
        <p:nvSpPr>
          <p:cNvPr id="11" name="Tekstvak 10"/>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3" name="Tekstvak 12">
            <a:extLst>
              <a:ext uri="{FF2B5EF4-FFF2-40B4-BE49-F238E27FC236}">
                <a16:creationId xmlns:a16="http://schemas.microsoft.com/office/drawing/2014/main" id="{5395120E-12E9-4B32-A21F-4390F6CBE0EA}"/>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684679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279431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Jan Andersen</a:t>
            </a:r>
          </a:p>
          <a:p>
            <a:pPr algn="ctr">
              <a:spcAft>
                <a:spcPts val="1800"/>
              </a:spcAft>
            </a:pPr>
            <a:r>
              <a:rPr lang="nl-NL" sz="3600" dirty="0">
                <a:latin typeface="Garamond" panose="02020404030301010803" pitchFamily="18" charset="0"/>
              </a:rPr>
              <a:t>Course Co-</a:t>
            </a:r>
            <a:r>
              <a:rPr lang="nl-NL" sz="3600" dirty="0" err="1">
                <a:latin typeface="Garamond" panose="02020404030301010803" pitchFamily="18" charset="0"/>
              </a:rPr>
              <a:t>Coordinator</a:t>
            </a:r>
            <a:endParaRPr lang="nl-NL" sz="3600" dirty="0">
              <a:latin typeface="Garamond" panose="02020404030301010803" pitchFamily="18" charset="0"/>
            </a:endParaRPr>
          </a:p>
          <a:p>
            <a:pPr algn="ctr">
              <a:spcAft>
                <a:spcPts val="1800"/>
              </a:spcAft>
            </a:pPr>
            <a:r>
              <a:rPr lang="en-US" sz="2900" i="1" dirty="0">
                <a:latin typeface="Garamond" panose="02020404030301010803" pitchFamily="18" charset="0"/>
              </a:rPr>
              <a:t>Head of Research Office, Faculty of Business and Social Sciences, </a:t>
            </a:r>
            <a:br>
              <a:rPr lang="en-US" sz="2900" i="1" dirty="0">
                <a:latin typeface="Garamond" panose="02020404030301010803" pitchFamily="18" charset="0"/>
              </a:rPr>
            </a:br>
            <a:r>
              <a:rPr lang="en-US" sz="2900" i="1" dirty="0">
                <a:latin typeface="Garamond" panose="02020404030301010803" pitchFamily="18" charset="0"/>
              </a:rPr>
              <a:t>University of Southern Denmark </a:t>
            </a:r>
            <a:r>
              <a:rPr lang="en-US" sz="2900" dirty="0">
                <a:latin typeface="Garamond" panose="02020404030301010803" pitchFamily="18" charset="0"/>
              </a:rPr>
              <a:t>	</a:t>
            </a:r>
          </a:p>
          <a:p>
            <a:pPr algn="ctr">
              <a:lnSpc>
                <a:spcPct val="134000"/>
              </a:lnSpc>
              <a:spcAft>
                <a:spcPts val="600"/>
              </a:spcAft>
            </a:pPr>
            <a:endParaRPr lang="nl-NL" sz="3600" dirty="0">
              <a:latin typeface="Garamond" panose="02020404030301010803" pitchFamily="18" charset="0"/>
            </a:endParaRPr>
          </a:p>
        </p:txBody>
      </p:sp>
      <p:sp>
        <p:nvSpPr>
          <p:cNvPr id="13" name="Tekstvak 12">
            <a:extLst>
              <a:ext uri="{FF2B5EF4-FFF2-40B4-BE49-F238E27FC236}">
                <a16:creationId xmlns:a16="http://schemas.microsoft.com/office/drawing/2014/main" id="{5395120E-12E9-4B32-A21F-4390F6CBE0EA}"/>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4" name="Tekstvak 13">
            <a:extLst>
              <a:ext uri="{FF2B5EF4-FFF2-40B4-BE49-F238E27FC236}">
                <a16:creationId xmlns:a16="http://schemas.microsoft.com/office/drawing/2014/main" id="{8BB75467-C31E-42A9-9620-8757C22625B8}"/>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Tree>
    <p:extLst>
      <p:ext uri="{BB962C8B-B14F-4D97-AF65-F5344CB8AC3E}">
        <p14:creationId xmlns:p14="http://schemas.microsoft.com/office/powerpoint/2010/main" val="3896353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Break</a:t>
            </a:r>
          </a:p>
          <a:p>
            <a:pPr algn="ctr">
              <a:lnSpc>
                <a:spcPct val="134000"/>
              </a:lnSpc>
              <a:spcAft>
                <a:spcPts val="600"/>
              </a:spcAft>
            </a:pPr>
            <a:r>
              <a:rPr lang="nl-NL" sz="4000" i="1" dirty="0">
                <a:latin typeface="Garamond" panose="02020404030301010803" pitchFamily="18" charset="0"/>
              </a:rPr>
              <a:t>We will be back at </a:t>
            </a:r>
            <a:r>
              <a:rPr lang="nl-NL" sz="4000" b="1" i="1" dirty="0">
                <a:latin typeface="Garamond" panose="02020404030301010803" pitchFamily="18" charset="0"/>
              </a:rPr>
              <a:t>12.10 (GMT+1)</a:t>
            </a:r>
            <a:br>
              <a:rPr lang="nl-NL" sz="3600" dirty="0">
                <a:latin typeface="Garamond" panose="02020404030301010803" pitchFamily="18" charset="0"/>
              </a:rPr>
            </a:br>
            <a:endParaRPr lang="nl-NL" sz="3600" dirty="0">
              <a:latin typeface="Garamond" panose="02020404030301010803" pitchFamily="18" charset="0"/>
            </a:endParaRPr>
          </a:p>
        </p:txBody>
      </p:sp>
      <p:sp>
        <p:nvSpPr>
          <p:cNvPr id="11" name="Tekstvak 10"/>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3" name="Tekstvak 12">
            <a:extLst>
              <a:ext uri="{FF2B5EF4-FFF2-40B4-BE49-F238E27FC236}">
                <a16:creationId xmlns:a16="http://schemas.microsoft.com/office/drawing/2014/main" id="{5395120E-12E9-4B32-A21F-4390F6CBE0EA}"/>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356426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27943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Daniëlle de Boer</a:t>
            </a:r>
          </a:p>
          <a:p>
            <a:pPr algn="ctr"/>
            <a:r>
              <a:rPr lang="en-US" sz="3600" i="1" dirty="0">
                <a:latin typeface="Garamond" panose="02020404030301010803" pitchFamily="18" charset="0"/>
              </a:rPr>
              <a:t>Director European Affairs and Innovation</a:t>
            </a:r>
            <a:br>
              <a:rPr lang="en-US" sz="3600" i="1" dirty="0">
                <a:latin typeface="Garamond" panose="02020404030301010803" pitchFamily="18" charset="0"/>
              </a:rPr>
            </a:br>
            <a:r>
              <a:rPr lang="en-US" sz="3600" i="1" dirty="0">
                <a:latin typeface="Garamond" panose="02020404030301010803" pitchFamily="18" charset="0"/>
              </a:rPr>
              <a:t>at </a:t>
            </a:r>
            <a:r>
              <a:rPr lang="en-US" sz="3600" i="1" dirty="0" err="1">
                <a:latin typeface="Garamond" panose="02020404030301010803" pitchFamily="18" charset="0"/>
              </a:rPr>
              <a:t>Innofius</a:t>
            </a:r>
            <a:r>
              <a:rPr lang="en-US" sz="3600" i="1" dirty="0">
                <a:latin typeface="Garamond" panose="02020404030301010803" pitchFamily="18" charset="0"/>
              </a:rPr>
              <a:t> BVBA</a:t>
            </a:r>
            <a:endParaRPr lang="en-US" sz="3600" dirty="0"/>
          </a:p>
          <a:p>
            <a:pPr algn="ctr">
              <a:spcAft>
                <a:spcPts val="1800"/>
              </a:spcAft>
            </a:pPr>
            <a:r>
              <a:rPr lang="en-US" sz="2900" dirty="0">
                <a:latin typeface="Garamond" panose="02020404030301010803" pitchFamily="18" charset="0"/>
              </a:rPr>
              <a:t>	</a:t>
            </a:r>
          </a:p>
          <a:p>
            <a:pPr algn="ctr">
              <a:lnSpc>
                <a:spcPct val="134000"/>
              </a:lnSpc>
              <a:spcAft>
                <a:spcPts val="600"/>
              </a:spcAft>
            </a:pPr>
            <a:endParaRPr lang="nl-NL" sz="3600" dirty="0">
              <a:latin typeface="Garamond" panose="02020404030301010803" pitchFamily="18" charset="0"/>
            </a:endParaRPr>
          </a:p>
        </p:txBody>
      </p:sp>
      <p:sp>
        <p:nvSpPr>
          <p:cNvPr id="13" name="Tekstvak 12">
            <a:extLst>
              <a:ext uri="{FF2B5EF4-FFF2-40B4-BE49-F238E27FC236}">
                <a16:creationId xmlns:a16="http://schemas.microsoft.com/office/drawing/2014/main" id="{5395120E-12E9-4B32-A21F-4390F6CBE0EA}"/>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4" name="Tekstvak 13">
            <a:extLst>
              <a:ext uri="{FF2B5EF4-FFF2-40B4-BE49-F238E27FC236}">
                <a16:creationId xmlns:a16="http://schemas.microsoft.com/office/drawing/2014/main" id="{8BB75467-C31E-42A9-9620-8757C22625B8}"/>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Tree>
    <p:extLst>
      <p:ext uri="{BB962C8B-B14F-4D97-AF65-F5344CB8AC3E}">
        <p14:creationId xmlns:p14="http://schemas.microsoft.com/office/powerpoint/2010/main" val="240849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192960" y="1424093"/>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latin typeface="Garamond" panose="02020404030301010803" pitchFamily="18" charset="0"/>
              </a:rPr>
              <a:t>OVERVIEW OF THE COURSE</a:t>
            </a:r>
            <a:br>
              <a:rPr lang="nl-NL" sz="3600" dirty="0">
                <a:latin typeface="Garamond" panose="02020404030301010803" pitchFamily="18" charset="0"/>
              </a:rPr>
            </a:br>
            <a:endParaRPr lang="nl-NL" sz="3600" dirty="0">
              <a:latin typeface="Garamond" panose="02020404030301010803" pitchFamily="18" charset="0"/>
            </a:endParaRP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430139" y="1906783"/>
            <a:ext cx="7602326" cy="4266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endParaRPr lang="en-US" sz="1700" dirty="0">
              <a:solidFill>
                <a:prstClr val="black"/>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r>
              <a:rPr lang="en-US" sz="1400" b="1" dirty="0">
                <a:solidFill>
                  <a:schemeClr val="bg1">
                    <a:lumMod val="50000"/>
                  </a:schemeClr>
                </a:solidFill>
                <a:latin typeface="Garamond" panose="02020404030301010803" pitchFamily="18" charset="0"/>
              </a:rPr>
              <a:t>Monday 7 December – Welcome and introduction to EU research funding through impact</a:t>
            </a:r>
          </a:p>
          <a:p>
            <a:pPr algn="l">
              <a:lnSpc>
                <a:spcPct val="114000"/>
              </a:lnSpc>
              <a:spcBef>
                <a:spcPts val="0"/>
              </a:spcBef>
            </a:pPr>
            <a:r>
              <a:rPr lang="en-US" sz="1400" b="1" dirty="0">
                <a:solidFill>
                  <a:schemeClr val="bg1">
                    <a:lumMod val="50000"/>
                  </a:schemeClr>
                </a:solidFill>
                <a:latin typeface="Garamond" panose="02020404030301010803" pitchFamily="18" charset="0"/>
              </a:rPr>
              <a:t>	Anika Duut van Goor and Jan Andersen</a:t>
            </a:r>
            <a:r>
              <a:rPr lang="en-US" sz="1400" b="1" dirty="0">
                <a:solidFill>
                  <a:srgbClr val="820000"/>
                </a:solidFill>
                <a:latin typeface="Garamond" panose="02020404030301010803" pitchFamily="18" charset="0"/>
              </a:rPr>
              <a:t>	</a:t>
            </a:r>
          </a:p>
          <a:p>
            <a:pPr algn="l">
              <a:lnSpc>
                <a:spcPct val="114000"/>
              </a:lnSpc>
              <a:spcBef>
                <a:spcPts val="0"/>
              </a:spcBef>
            </a:pPr>
            <a:endParaRPr lang="en-US" sz="1400" b="1" dirty="0">
              <a:latin typeface="Garamond" panose="02020404030301010803" pitchFamily="18" charset="0"/>
            </a:endParaRPr>
          </a:p>
          <a:p>
            <a:pPr algn="l">
              <a:lnSpc>
                <a:spcPct val="114000"/>
              </a:lnSpc>
              <a:spcBef>
                <a:spcPts val="0"/>
              </a:spcBef>
            </a:pPr>
            <a:r>
              <a:rPr lang="en-US" sz="1400" b="1" dirty="0">
                <a:latin typeface="Garamond" panose="02020404030301010803" pitchFamily="18" charset="0"/>
              </a:rPr>
              <a:t>Tuesday 8 December – Methods for impact assessment and developing an EU research strategy</a:t>
            </a:r>
            <a:br>
              <a:rPr lang="en-US" sz="1400" dirty="0">
                <a:solidFill>
                  <a:srgbClr val="7F7F7F"/>
                </a:solidFill>
                <a:latin typeface="Garamond" panose="02020404030301010803" pitchFamily="18" charset="0"/>
              </a:rPr>
            </a:br>
            <a:r>
              <a:rPr lang="en-US" sz="1400" dirty="0">
                <a:solidFill>
                  <a:srgbClr val="7F7F7F"/>
                </a:solidFill>
                <a:latin typeface="Garamond" panose="02020404030301010803" pitchFamily="18" charset="0"/>
              </a:rPr>
              <a:t>	</a:t>
            </a:r>
            <a:r>
              <a:rPr lang="en-US" sz="1400" b="1" dirty="0">
                <a:solidFill>
                  <a:srgbClr val="820000"/>
                </a:solidFill>
                <a:latin typeface="Garamond" panose="02020404030301010803" pitchFamily="18" charset="0"/>
              </a:rPr>
              <a:t>Simon Kerridge and Danielle de Boer</a:t>
            </a:r>
          </a:p>
          <a:p>
            <a:pPr algn="l">
              <a:lnSpc>
                <a:spcPct val="114000"/>
              </a:lnSpc>
              <a:spcBef>
                <a:spcPts val="0"/>
              </a:spcBef>
            </a:pPr>
            <a:r>
              <a:rPr lang="en-US" sz="1400" dirty="0">
                <a:solidFill>
                  <a:prstClr val="white">
                    <a:lumMod val="50000"/>
                  </a:prstClr>
                </a:solidFill>
                <a:latin typeface="Garamond" panose="02020404030301010803" pitchFamily="18" charset="0"/>
              </a:rPr>
              <a:t>	</a:t>
            </a:r>
            <a:br>
              <a:rPr lang="en-US" sz="1400" dirty="0">
                <a:latin typeface="Garamond" panose="02020404030301010803" pitchFamily="18" charset="0"/>
              </a:rPr>
            </a:br>
            <a:r>
              <a:rPr lang="en-US" sz="1400" b="1" dirty="0">
                <a:solidFill>
                  <a:srgbClr val="7F7F7F"/>
                </a:solidFill>
                <a:latin typeface="Garamond" panose="02020404030301010803" pitchFamily="18" charset="0"/>
              </a:rPr>
              <a:t>Wednesday 9 December – Building collaborations between Universities and Universities of Applied Sciences and building an impact infrastructure</a:t>
            </a:r>
          </a:p>
          <a:p>
            <a:pPr algn="l">
              <a:lnSpc>
                <a:spcPct val="114000"/>
              </a:lnSpc>
              <a:spcBef>
                <a:spcPts val="0"/>
              </a:spcBef>
            </a:pPr>
            <a:r>
              <a:rPr lang="en-US" sz="1400" b="1" dirty="0">
                <a:solidFill>
                  <a:prstClr val="white">
                    <a:lumMod val="50000"/>
                  </a:prstClr>
                </a:solidFill>
                <a:latin typeface="Garamond" panose="02020404030301010803" pitchFamily="18" charset="0"/>
              </a:rPr>
              <a:t>	Bruno van Koeckhoven and Esther de Smet</a:t>
            </a:r>
          </a:p>
          <a:p>
            <a:pPr algn="l">
              <a:lnSpc>
                <a:spcPct val="114000"/>
              </a:lnSpc>
              <a:spcBef>
                <a:spcPts val="0"/>
              </a:spcBef>
            </a:pPr>
            <a:endParaRPr lang="en-US" sz="1400" b="1" dirty="0">
              <a:solidFill>
                <a:prstClr val="white">
                  <a:lumMod val="50000"/>
                </a:prstClr>
              </a:solidFill>
              <a:latin typeface="Garamond" panose="02020404030301010803" pitchFamily="18" charset="0"/>
            </a:endParaRPr>
          </a:p>
          <a:p>
            <a:pPr algn="l">
              <a:lnSpc>
                <a:spcPct val="114000"/>
              </a:lnSpc>
              <a:spcBef>
                <a:spcPts val="0"/>
              </a:spcBef>
            </a:pPr>
            <a:r>
              <a:rPr lang="en-US" sz="1400" b="1" dirty="0">
                <a:solidFill>
                  <a:prstClr val="white">
                    <a:lumMod val="50000"/>
                  </a:prstClr>
                </a:solidFill>
                <a:latin typeface="Garamond" panose="02020404030301010803" pitchFamily="18" charset="0"/>
              </a:rPr>
              <a:t>Thursday 10 September – Understanding the changing EU R&amp;I landscape and Strengthening cross-border research collaborations</a:t>
            </a:r>
          </a:p>
          <a:p>
            <a:pPr algn="l">
              <a:lnSpc>
                <a:spcPct val="114000"/>
              </a:lnSpc>
              <a:spcBef>
                <a:spcPts val="0"/>
              </a:spcBef>
            </a:pPr>
            <a:r>
              <a:rPr lang="en-US" sz="1400" b="1" dirty="0">
                <a:solidFill>
                  <a:prstClr val="white">
                    <a:lumMod val="50000"/>
                  </a:prstClr>
                </a:solidFill>
                <a:latin typeface="Garamond" panose="02020404030301010803" pitchFamily="18" charset="0"/>
              </a:rPr>
              <a:t>	Otto Bruun and Brigita </a:t>
            </a:r>
            <a:r>
              <a:rPr lang="lt-LT" sz="1400" b="1" dirty="0">
                <a:solidFill>
                  <a:prstClr val="white">
                    <a:lumMod val="50000"/>
                  </a:prstClr>
                </a:solidFill>
                <a:latin typeface="Garamond" panose="02020404030301010803" pitchFamily="18" charset="0"/>
              </a:rPr>
              <a:t>Serafinavičiūtė </a:t>
            </a:r>
            <a:endParaRPr lang="en-US" sz="1400" b="1" dirty="0">
              <a:solidFill>
                <a:prstClr val="white">
                  <a:lumMod val="50000"/>
                </a:prstClr>
              </a:solidFill>
              <a:latin typeface="Garamond" panose="02020404030301010803" pitchFamily="18" charset="0"/>
            </a:endParaRPr>
          </a:p>
          <a:p>
            <a:pPr algn="l">
              <a:lnSpc>
                <a:spcPct val="114000"/>
              </a:lnSpc>
              <a:spcBef>
                <a:spcPts val="0"/>
              </a:spcBef>
            </a:pPr>
            <a:endParaRPr lang="en-US" sz="1400" b="1" dirty="0">
              <a:solidFill>
                <a:prstClr val="white">
                  <a:lumMod val="50000"/>
                </a:prstClr>
              </a:solidFill>
              <a:latin typeface="Garamond" panose="02020404030301010803" pitchFamily="18" charset="0"/>
            </a:endParaRPr>
          </a:p>
          <a:p>
            <a:pPr algn="l">
              <a:lnSpc>
                <a:spcPct val="114000"/>
              </a:lnSpc>
              <a:spcBef>
                <a:spcPts val="0"/>
              </a:spcBef>
            </a:pPr>
            <a:r>
              <a:rPr lang="en-US" sz="1400" b="1" dirty="0">
                <a:solidFill>
                  <a:prstClr val="white">
                    <a:lumMod val="50000"/>
                  </a:prstClr>
                </a:solidFill>
                <a:latin typeface="Garamond" panose="02020404030301010803" pitchFamily="18" charset="0"/>
              </a:rPr>
              <a:t>Friday 11 December – Horizon Europe grant writing and closing</a:t>
            </a:r>
          </a:p>
          <a:p>
            <a:pPr algn="l">
              <a:lnSpc>
                <a:spcPct val="114000"/>
              </a:lnSpc>
              <a:spcBef>
                <a:spcPts val="0"/>
              </a:spcBef>
            </a:pPr>
            <a:r>
              <a:rPr lang="en-US" sz="1400" b="1" dirty="0">
                <a:solidFill>
                  <a:prstClr val="white">
                    <a:lumMod val="50000"/>
                  </a:prstClr>
                </a:solidFill>
                <a:latin typeface="Garamond" panose="02020404030301010803" pitchFamily="18" charset="0"/>
              </a:rPr>
              <a:t>	Cecile ten Kate and Yvonne Vermonden</a:t>
            </a:r>
          </a:p>
          <a:p>
            <a:pPr algn="l">
              <a:lnSpc>
                <a:spcPct val="114000"/>
              </a:lnSpc>
              <a:spcBef>
                <a:spcPts val="0"/>
              </a:spcBef>
            </a:pPr>
            <a:r>
              <a:rPr lang="en-US" sz="1400" b="1" dirty="0">
                <a:solidFill>
                  <a:prstClr val="white">
                    <a:lumMod val="50000"/>
                  </a:prstClr>
                </a:solidFill>
                <a:latin typeface="Garamond" panose="02020404030301010803" pitchFamily="18" charset="0"/>
              </a:rPr>
              <a:t>	Case study presentations</a:t>
            </a:r>
          </a:p>
        </p:txBody>
      </p:sp>
      <p:pic>
        <p:nvPicPr>
          <p:cNvPr id="20" name="Afbeelding 19">
            <a:extLst>
              <a:ext uri="{FF2B5EF4-FFF2-40B4-BE49-F238E27FC236}">
                <a16:creationId xmlns:a16="http://schemas.microsoft.com/office/drawing/2014/main" id="{9589AB86-C970-4E03-B48C-FDA508149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50" y="3164804"/>
            <a:ext cx="2021072" cy="2854847"/>
          </a:xfrm>
          <a:prstGeom prst="rect">
            <a:avLst/>
          </a:prstGeom>
        </p:spPr>
      </p:pic>
      <p:sp>
        <p:nvSpPr>
          <p:cNvPr id="21" name="Tekstvak 20">
            <a:extLst>
              <a:ext uri="{FF2B5EF4-FFF2-40B4-BE49-F238E27FC236}">
                <a16:creationId xmlns:a16="http://schemas.microsoft.com/office/drawing/2014/main" id="{C4F97EBB-B391-4A33-BB65-AAD2D026E758}"/>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6" name="Tekstvak 15">
            <a:extLst>
              <a:ext uri="{FF2B5EF4-FFF2-40B4-BE49-F238E27FC236}">
                <a16:creationId xmlns:a16="http://schemas.microsoft.com/office/drawing/2014/main" id="{C55F6DE9-B4E2-46F1-AE0C-2617E47B1DD8}"/>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Tree>
    <p:extLst>
      <p:ext uri="{BB962C8B-B14F-4D97-AF65-F5344CB8AC3E}">
        <p14:creationId xmlns:p14="http://schemas.microsoft.com/office/powerpoint/2010/main" val="701368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a:solidFill>
                  <a:srgbClr val="820000"/>
                </a:solidFill>
                <a:latin typeface="Garamond" panose="02020404030301010803" pitchFamily="18" charset="0"/>
              </a:rPr>
              <a:t>Thank you</a:t>
            </a:r>
          </a:p>
          <a:p>
            <a:pPr algn="ctr">
              <a:lnSpc>
                <a:spcPct val="134000"/>
              </a:lnSpc>
              <a:spcAft>
                <a:spcPts val="600"/>
              </a:spcAft>
            </a:pPr>
            <a:r>
              <a:rPr lang="nl-NL" sz="4000" i="1" dirty="0">
                <a:latin typeface="Garamond" panose="02020404030301010803" pitchFamily="18" charset="0"/>
              </a:rPr>
              <a:t>Enjoy lunch!</a:t>
            </a:r>
          </a:p>
          <a:p>
            <a:pPr algn="ctr">
              <a:lnSpc>
                <a:spcPct val="134000"/>
              </a:lnSpc>
              <a:spcAft>
                <a:spcPts val="600"/>
              </a:spcAft>
            </a:pPr>
            <a:endParaRPr lang="nl-NL" sz="3600" dirty="0">
              <a:latin typeface="Garamond" panose="02020404030301010803" pitchFamily="18" charset="0"/>
            </a:endParaRPr>
          </a:p>
        </p:txBody>
      </p:sp>
      <p:sp>
        <p:nvSpPr>
          <p:cNvPr id="13" name="Tekstvak 12">
            <a:extLst>
              <a:ext uri="{FF2B5EF4-FFF2-40B4-BE49-F238E27FC236}">
                <a16:creationId xmlns:a16="http://schemas.microsoft.com/office/drawing/2014/main" id="{649EAD8C-7F99-4EBC-9981-BB509218A973}"/>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5" name="Tekstvak 14">
            <a:extLst>
              <a:ext uri="{FF2B5EF4-FFF2-40B4-BE49-F238E27FC236}">
                <a16:creationId xmlns:a16="http://schemas.microsoft.com/office/drawing/2014/main" id="{C7E19A40-EE6B-4359-A716-C71E5B784BDA}"/>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Tree>
    <p:extLst>
      <p:ext uri="{BB962C8B-B14F-4D97-AF65-F5344CB8AC3E}">
        <p14:creationId xmlns:p14="http://schemas.microsoft.com/office/powerpoint/2010/main" val="402644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905101" y="969818"/>
            <a:ext cx="10515600" cy="11971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aramond" panose="02020404030301010803" pitchFamily="18" charset="0"/>
              </a:rPr>
              <a:t>Impact Ranking </a:t>
            </a:r>
            <a:r>
              <a:rPr lang="en-US" sz="3200" b="1" dirty="0" err="1">
                <a:solidFill>
                  <a:schemeClr val="bg1"/>
                </a:solidFill>
                <a:latin typeface="Garamond" panose="02020404030301010803" pitchFamily="18" charset="0"/>
              </a:rPr>
              <a:t>ScienceWorks</a:t>
            </a:r>
            <a:endParaRPr lang="nl-NL" sz="3200" b="1" u="sng" dirty="0">
              <a:solidFill>
                <a:schemeClr val="bg1"/>
              </a:solidFill>
              <a:latin typeface="Garamond" panose="02020404030301010803" pitchFamily="18" charset="0"/>
            </a:endParaRPr>
          </a:p>
        </p:txBody>
      </p:sp>
      <p:sp>
        <p:nvSpPr>
          <p:cNvPr id="14" name="Tekstvak 13"/>
          <p:cNvSpPr txBox="1"/>
          <p:nvPr/>
        </p:nvSpPr>
        <p:spPr>
          <a:xfrm>
            <a:off x="1063404" y="2295381"/>
            <a:ext cx="10198994" cy="4433937"/>
          </a:xfrm>
          <a:prstGeom prst="rect">
            <a:avLst/>
          </a:prstGeom>
          <a:noFill/>
        </p:spPr>
        <p:txBody>
          <a:bodyPr wrap="square" rtlCol="0">
            <a:noAutofit/>
          </a:bodyPr>
          <a:lstStyle/>
          <a:p>
            <a:pPr algn="ctr"/>
            <a:r>
              <a:rPr lang="en-US" sz="3600" b="1" u="sng" dirty="0">
                <a:latin typeface="Garamond" panose="02020404030301010803" pitchFamily="18" charset="0"/>
              </a:rPr>
              <a:t>Categories:</a:t>
            </a:r>
          </a:p>
          <a:p>
            <a:pPr algn="ctr"/>
            <a:endParaRPr lang="en-US" sz="3600" dirty="0">
              <a:latin typeface="Garamond" panose="02020404030301010803" pitchFamily="18" charset="0"/>
            </a:endParaRPr>
          </a:p>
          <a:p>
            <a:pPr algn="ctr"/>
            <a:r>
              <a:rPr lang="en-US" sz="3600" dirty="0">
                <a:latin typeface="Garamond" panose="02020404030301010803" pitchFamily="18" charset="0"/>
              </a:rPr>
              <a:t>The entrepreneurial university</a:t>
            </a:r>
          </a:p>
          <a:p>
            <a:pPr algn="ctr"/>
            <a:r>
              <a:rPr lang="en-US" sz="3600" dirty="0">
                <a:latin typeface="Garamond" panose="02020404030301010803" pitchFamily="18" charset="0"/>
              </a:rPr>
              <a:t>The cooperating university</a:t>
            </a:r>
          </a:p>
          <a:p>
            <a:pPr algn="ctr"/>
            <a:r>
              <a:rPr lang="en-US" sz="3600" dirty="0">
                <a:latin typeface="Garamond" panose="02020404030301010803" pitchFamily="18" charset="0"/>
              </a:rPr>
              <a:t>The communicating university</a:t>
            </a:r>
          </a:p>
          <a:p>
            <a:pPr algn="ctr"/>
            <a:r>
              <a:rPr lang="en-US" sz="3600" dirty="0">
                <a:latin typeface="Garamond" panose="02020404030301010803" pitchFamily="18" charset="0"/>
              </a:rPr>
              <a:t>The societal university</a:t>
            </a:r>
          </a:p>
        </p:txBody>
      </p:sp>
      <p:sp>
        <p:nvSpPr>
          <p:cNvPr id="15" name="Tekstvak 14">
            <a:extLst>
              <a:ext uri="{FF2B5EF4-FFF2-40B4-BE49-F238E27FC236}">
                <a16:creationId xmlns:a16="http://schemas.microsoft.com/office/drawing/2014/main" id="{0E086B0C-B1A6-489C-BCC7-BBB4BDCFCE8F}"/>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4BFE8B43-9D92-49B2-9A7B-1B9AA50F44DA}"/>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86677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5" name="Title 1">
            <a:extLst>
              <a:ext uri="{FF2B5EF4-FFF2-40B4-BE49-F238E27FC236}">
                <a16:creationId xmlns:a16="http://schemas.microsoft.com/office/drawing/2014/main" id="{C58360DD-8397-443F-8FA1-2FB3F14BBF73}"/>
              </a:ext>
            </a:extLst>
          </p:cNvPr>
          <p:cNvSpPr txBox="1">
            <a:spLocks/>
          </p:cNvSpPr>
          <p:nvPr/>
        </p:nvSpPr>
        <p:spPr>
          <a:xfrm>
            <a:off x="838200" y="2231300"/>
            <a:ext cx="10176588" cy="1428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rgbClr val="820000"/>
                </a:solidFill>
                <a:latin typeface="Garamond" panose="02020404030301010803" pitchFamily="18" charset="0"/>
              </a:rPr>
              <a:t>ZOOM</a:t>
            </a:r>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10" name="Title 1">
            <a:extLst>
              <a:ext uri="{FF2B5EF4-FFF2-40B4-BE49-F238E27FC236}">
                <a16:creationId xmlns:a16="http://schemas.microsoft.com/office/drawing/2014/main" id="{C58360DD-8397-443F-8FA1-2FB3F14BBF73}"/>
              </a:ext>
            </a:extLst>
          </p:cNvPr>
          <p:cNvSpPr txBox="1">
            <a:spLocks/>
          </p:cNvSpPr>
          <p:nvPr/>
        </p:nvSpPr>
        <p:spPr>
          <a:xfrm>
            <a:off x="838200" y="3409042"/>
            <a:ext cx="10176588" cy="1428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3" name="Tekstvak 2"/>
          <p:cNvSpPr txBox="1"/>
          <p:nvPr/>
        </p:nvSpPr>
        <p:spPr>
          <a:xfrm>
            <a:off x="2124597" y="3491223"/>
            <a:ext cx="2795452" cy="2646878"/>
          </a:xfrm>
          <a:prstGeom prst="rect">
            <a:avLst/>
          </a:prstGeom>
          <a:noFill/>
        </p:spPr>
        <p:txBody>
          <a:bodyPr wrap="square" rtlCol="0">
            <a:spAutoFit/>
          </a:bodyPr>
          <a:lstStyle/>
          <a:p>
            <a:r>
              <a:rPr lang="nl-NL" sz="2600" dirty="0">
                <a:latin typeface="Garamond" panose="02020404030301010803" pitchFamily="18" charset="0"/>
              </a:rPr>
              <a:t>Video lay-out:</a:t>
            </a:r>
          </a:p>
          <a:p>
            <a:pPr marL="285750" indent="-285750">
              <a:buFont typeface="Arial" panose="020B0604020202020204" pitchFamily="34" charset="0"/>
              <a:buChar char="•"/>
            </a:pPr>
            <a:r>
              <a:rPr lang="nl-NL" sz="2600" dirty="0">
                <a:latin typeface="Garamond" panose="02020404030301010803" pitchFamily="18" charset="0"/>
              </a:rPr>
              <a:t>Active speaker</a:t>
            </a:r>
          </a:p>
          <a:p>
            <a:pPr marL="285750" indent="-285750">
              <a:buFont typeface="Arial" panose="020B0604020202020204" pitchFamily="34" charset="0"/>
              <a:buChar char="•"/>
            </a:pPr>
            <a:r>
              <a:rPr lang="nl-NL" sz="2600" dirty="0">
                <a:latin typeface="Garamond" panose="02020404030301010803" pitchFamily="18" charset="0"/>
              </a:rPr>
              <a:t>Gallery view</a:t>
            </a:r>
          </a:p>
          <a:p>
            <a:pPr marL="285750" indent="-285750">
              <a:buFont typeface="Arial" panose="020B0604020202020204" pitchFamily="34" charset="0"/>
              <a:buChar char="•"/>
            </a:pPr>
            <a:r>
              <a:rPr lang="nl-NL" sz="2600" dirty="0">
                <a:latin typeface="Garamond" panose="02020404030301010803" pitchFamily="18" charset="0"/>
              </a:rPr>
              <a:t>Shared screen</a:t>
            </a:r>
          </a:p>
          <a:p>
            <a:pPr marL="285750" indent="-285750">
              <a:buFont typeface="Arial" panose="020B0604020202020204" pitchFamily="34" charset="0"/>
              <a:buChar char="•"/>
            </a:pPr>
            <a:r>
              <a:rPr lang="nl-NL" sz="2600" dirty="0">
                <a:latin typeface="Garamond" panose="02020404030301010803" pitchFamily="18" charset="0"/>
              </a:rPr>
              <a:t>Pin video</a:t>
            </a:r>
            <a:endParaRPr lang="nl-NL" sz="2600" dirty="0"/>
          </a:p>
          <a:p>
            <a:endParaRPr lang="nl-NL" dirty="0"/>
          </a:p>
          <a:p>
            <a:endParaRPr lang="nl-NL" dirty="0"/>
          </a:p>
        </p:txBody>
      </p:sp>
      <p:sp>
        <p:nvSpPr>
          <p:cNvPr id="13" name="Tekstvak 12"/>
          <p:cNvSpPr txBox="1"/>
          <p:nvPr/>
        </p:nvSpPr>
        <p:spPr>
          <a:xfrm>
            <a:off x="7458595" y="3491223"/>
            <a:ext cx="2795452" cy="2523768"/>
          </a:xfrm>
          <a:prstGeom prst="rect">
            <a:avLst/>
          </a:prstGeom>
          <a:noFill/>
        </p:spPr>
        <p:txBody>
          <a:bodyPr wrap="square" rtlCol="0">
            <a:spAutoFit/>
          </a:bodyPr>
          <a:lstStyle/>
          <a:p>
            <a:r>
              <a:rPr lang="nl-NL" sz="2600" dirty="0">
                <a:latin typeface="Garamond" panose="02020404030301010803" pitchFamily="18" charset="0"/>
              </a:rPr>
              <a:t>Tools:</a:t>
            </a:r>
          </a:p>
          <a:p>
            <a:pPr marL="457200" indent="-457200">
              <a:buFont typeface="Arial" panose="020B0604020202020204" pitchFamily="34" charset="0"/>
              <a:buChar char="•"/>
            </a:pPr>
            <a:r>
              <a:rPr lang="nl-NL" sz="2600" dirty="0">
                <a:latin typeface="Garamond" panose="02020404030301010803" pitchFamily="18" charset="0"/>
              </a:rPr>
              <a:t>(</a:t>
            </a:r>
            <a:r>
              <a:rPr lang="nl-NL" sz="2600" dirty="0" err="1">
                <a:latin typeface="Garamond" panose="02020404030301010803" pitchFamily="18" charset="0"/>
              </a:rPr>
              <a:t>Un</a:t>
            </a:r>
            <a:r>
              <a:rPr lang="nl-NL" sz="2600" dirty="0">
                <a:latin typeface="Garamond" panose="02020404030301010803" pitchFamily="18" charset="0"/>
              </a:rPr>
              <a:t>)</a:t>
            </a:r>
            <a:r>
              <a:rPr lang="nl-NL" sz="2600" dirty="0" err="1">
                <a:latin typeface="Garamond" panose="02020404030301010803" pitchFamily="18" charset="0"/>
              </a:rPr>
              <a:t>mute</a:t>
            </a:r>
            <a:endParaRPr lang="nl-NL" sz="2600" dirty="0">
              <a:latin typeface="Garamond" panose="02020404030301010803" pitchFamily="18" charset="0"/>
            </a:endParaRPr>
          </a:p>
          <a:p>
            <a:pPr marL="457200" indent="-457200">
              <a:buFont typeface="Arial" panose="020B0604020202020204" pitchFamily="34" charset="0"/>
              <a:buChar char="•"/>
            </a:pPr>
            <a:r>
              <a:rPr lang="nl-NL" sz="2600" dirty="0">
                <a:latin typeface="Garamond" panose="02020404030301010803" pitchFamily="18" charset="0"/>
              </a:rPr>
              <a:t>Chat box</a:t>
            </a:r>
          </a:p>
          <a:p>
            <a:pPr marL="457200" indent="-457200">
              <a:buFont typeface="Arial" panose="020B0604020202020204" pitchFamily="34" charset="0"/>
              <a:buChar char="•"/>
            </a:pPr>
            <a:r>
              <a:rPr lang="nl-NL" sz="2600" dirty="0">
                <a:latin typeface="Garamond" panose="02020404030301010803" pitchFamily="18" charset="0"/>
              </a:rPr>
              <a:t>Break out rooms</a:t>
            </a:r>
          </a:p>
          <a:p>
            <a:endParaRPr lang="nl-NL" dirty="0"/>
          </a:p>
          <a:p>
            <a:endParaRPr lang="nl-NL" dirty="0"/>
          </a:p>
          <a:p>
            <a:endParaRPr lang="nl-NL" dirty="0"/>
          </a:p>
        </p:txBody>
      </p:sp>
      <p:sp>
        <p:nvSpPr>
          <p:cNvPr id="14" name="Tekstvak 13">
            <a:extLst>
              <a:ext uri="{FF2B5EF4-FFF2-40B4-BE49-F238E27FC236}">
                <a16:creationId xmlns:a16="http://schemas.microsoft.com/office/drawing/2014/main" id="{51281ED6-8BDE-4FFD-824E-AB785630621D}"/>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415581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855617" y="888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Garamond" panose="02020404030301010803" pitchFamily="18" charset="0"/>
              </a:rPr>
              <a:t>Composition ‘the entrepreneurial university’</a:t>
            </a:r>
            <a:endParaRPr lang="nl-NL" sz="2800" b="1" dirty="0">
              <a:solidFill>
                <a:schemeClr val="bg1"/>
              </a:solidFill>
              <a:latin typeface="Garamond" panose="02020404030301010803" pitchFamily="18" charset="0"/>
            </a:endParaRPr>
          </a:p>
        </p:txBody>
      </p:sp>
      <p:graphicFrame>
        <p:nvGraphicFramePr>
          <p:cNvPr id="14" name="Grafiek 13"/>
          <p:cNvGraphicFramePr/>
          <p:nvPr>
            <p:extLst/>
          </p:nvPr>
        </p:nvGraphicFramePr>
        <p:xfrm>
          <a:off x="1382320" y="2248163"/>
          <a:ext cx="9427359" cy="44294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kstvak 14">
            <a:extLst>
              <a:ext uri="{FF2B5EF4-FFF2-40B4-BE49-F238E27FC236}">
                <a16:creationId xmlns:a16="http://schemas.microsoft.com/office/drawing/2014/main" id="{86857D33-B7B6-4734-8ECE-0EB8454C10D4}"/>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2C783F46-B00E-484C-8E2F-1726B659F6D9}"/>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3909964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855617" y="888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Garamond" panose="02020404030301010803" pitchFamily="18" charset="0"/>
              </a:rPr>
              <a:t>Composition ‘the cooperating university’</a:t>
            </a:r>
            <a:endParaRPr lang="nl-NL" sz="2800" b="1" dirty="0">
              <a:solidFill>
                <a:schemeClr val="bg1"/>
              </a:solidFill>
              <a:latin typeface="Garamond" panose="02020404030301010803" pitchFamily="18" charset="0"/>
            </a:endParaRPr>
          </a:p>
        </p:txBody>
      </p:sp>
      <p:graphicFrame>
        <p:nvGraphicFramePr>
          <p:cNvPr id="15" name="Grafiek 14"/>
          <p:cNvGraphicFramePr/>
          <p:nvPr>
            <p:extLst/>
          </p:nvPr>
        </p:nvGraphicFramePr>
        <p:xfrm>
          <a:off x="12448" y="1658461"/>
          <a:ext cx="11189677" cy="495991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a:extLst>
              <a:ext uri="{FF2B5EF4-FFF2-40B4-BE49-F238E27FC236}">
                <a16:creationId xmlns:a16="http://schemas.microsoft.com/office/drawing/2014/main" id="{4963AE21-1074-481F-8ADE-FBFF44E6DB6B}"/>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794A64FF-E44B-4EF2-91A5-57CA814BD8C6}"/>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3467463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855617" y="888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Garamond" panose="02020404030301010803" pitchFamily="18" charset="0"/>
              </a:rPr>
              <a:t>Composition ‘the communicating university’</a:t>
            </a:r>
            <a:endParaRPr lang="nl-NL" sz="2800" b="1" dirty="0">
              <a:solidFill>
                <a:schemeClr val="bg1"/>
              </a:solidFill>
              <a:latin typeface="Garamond" panose="02020404030301010803" pitchFamily="18" charset="0"/>
            </a:endParaRPr>
          </a:p>
        </p:txBody>
      </p:sp>
      <p:graphicFrame>
        <p:nvGraphicFramePr>
          <p:cNvPr id="14" name="Grafiek 13"/>
          <p:cNvGraphicFramePr/>
          <p:nvPr>
            <p:extLst/>
          </p:nvPr>
        </p:nvGraphicFramePr>
        <p:xfrm>
          <a:off x="627017" y="2254306"/>
          <a:ext cx="109728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kstvak 14">
            <a:extLst>
              <a:ext uri="{FF2B5EF4-FFF2-40B4-BE49-F238E27FC236}">
                <a16:creationId xmlns:a16="http://schemas.microsoft.com/office/drawing/2014/main" id="{5FF9FC08-A79E-4D5C-83EA-23FBC6F11ADC}"/>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534123E6-5AC2-45C6-8081-A44B4FD54D4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890005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855617" y="8888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bg1"/>
                </a:solidFill>
                <a:latin typeface="Garamond" panose="02020404030301010803" pitchFamily="18" charset="0"/>
              </a:rPr>
              <a:t>Composition ‘the societal university’</a:t>
            </a:r>
            <a:endParaRPr lang="nl-NL" sz="2800" b="1" dirty="0">
              <a:solidFill>
                <a:schemeClr val="bg1"/>
              </a:solidFill>
              <a:latin typeface="Garamond" panose="02020404030301010803" pitchFamily="18" charset="0"/>
            </a:endParaRPr>
          </a:p>
        </p:txBody>
      </p:sp>
      <p:graphicFrame>
        <p:nvGraphicFramePr>
          <p:cNvPr id="15" name="Grafiek 14"/>
          <p:cNvGraphicFramePr/>
          <p:nvPr>
            <p:extLst/>
          </p:nvPr>
        </p:nvGraphicFramePr>
        <p:xfrm>
          <a:off x="318656" y="1920435"/>
          <a:ext cx="11873344" cy="453408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kstvak 13">
            <a:extLst>
              <a:ext uri="{FF2B5EF4-FFF2-40B4-BE49-F238E27FC236}">
                <a16:creationId xmlns:a16="http://schemas.microsoft.com/office/drawing/2014/main" id="{5CBD160C-00E5-4F94-93E3-D51936A2C774}"/>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A09E6499-080E-43A8-AF0E-F3340ECB118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364857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itel 1"/>
          <p:cNvSpPr txBox="1">
            <a:spLocks/>
          </p:cNvSpPr>
          <p:nvPr/>
        </p:nvSpPr>
        <p:spPr>
          <a:xfrm>
            <a:off x="905101" y="969818"/>
            <a:ext cx="10515600" cy="11971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bg1"/>
                </a:solidFill>
                <a:latin typeface="Garamond" panose="02020404030301010803" pitchFamily="18" charset="0"/>
              </a:rPr>
              <a:t>Sweden Impact Award</a:t>
            </a:r>
            <a:endParaRPr lang="nl-NL" sz="3200" b="1" u="sng" dirty="0">
              <a:solidFill>
                <a:schemeClr val="bg1"/>
              </a:solidFill>
              <a:latin typeface="Garamond" panose="02020404030301010803" pitchFamily="18" charset="0"/>
            </a:endParaRPr>
          </a:p>
        </p:txBody>
      </p:sp>
      <p:sp>
        <p:nvSpPr>
          <p:cNvPr id="14" name="Tekstvak 13"/>
          <p:cNvSpPr txBox="1"/>
          <p:nvPr/>
        </p:nvSpPr>
        <p:spPr>
          <a:xfrm>
            <a:off x="1063404" y="1855355"/>
            <a:ext cx="10198994" cy="4873963"/>
          </a:xfrm>
          <a:prstGeom prst="rect">
            <a:avLst/>
          </a:prstGeom>
          <a:noFill/>
        </p:spPr>
        <p:txBody>
          <a:bodyPr wrap="square" rtlCol="0">
            <a:noAutofit/>
          </a:bodyPr>
          <a:lstStyle/>
          <a:p>
            <a:pPr algn="ctr"/>
            <a:r>
              <a:rPr lang="en-GB" sz="2400" dirty="0">
                <a:latin typeface="Garamond" panose="02020404030301010803" pitchFamily="18" charset="0"/>
              </a:rPr>
              <a:t>Criteria</a:t>
            </a:r>
          </a:p>
          <a:p>
            <a:pPr marL="342900" indent="-342900">
              <a:buClr>
                <a:srgbClr val="820000"/>
              </a:buClr>
              <a:buFont typeface="Wingdings" panose="05000000000000000000" pitchFamily="2" charset="2"/>
              <a:buChar char="Ø"/>
            </a:pPr>
            <a:r>
              <a:rPr lang="en-GB" sz="2400" dirty="0">
                <a:latin typeface="Garamond" panose="02020404030301010803" pitchFamily="18" charset="0"/>
              </a:rPr>
              <a:t>Research quality (20%)</a:t>
            </a:r>
          </a:p>
          <a:p>
            <a:pPr marL="800100" lvl="1" indent="-342900">
              <a:buClr>
                <a:srgbClr val="820000"/>
              </a:buClr>
              <a:buFont typeface="Wingdings" panose="05000000000000000000" pitchFamily="2" charset="2"/>
              <a:buChar char="Ø"/>
            </a:pPr>
            <a:r>
              <a:rPr lang="en-GB" dirty="0">
                <a:latin typeface="Garamond" panose="02020404030301010803" pitchFamily="18" charset="0"/>
              </a:rPr>
              <a:t>Number of citations in scientific publications H-index, Scientific awards received, Internal reviews</a:t>
            </a:r>
          </a:p>
          <a:p>
            <a:pPr marL="342900" indent="-342900">
              <a:buClr>
                <a:srgbClr val="820000"/>
              </a:buClr>
              <a:buFont typeface="Wingdings" panose="05000000000000000000" pitchFamily="2" charset="2"/>
              <a:buChar char="Ø"/>
            </a:pPr>
            <a:endParaRPr lang="en-GB" sz="2400" dirty="0">
              <a:latin typeface="Garamond" panose="02020404030301010803" pitchFamily="18" charset="0"/>
            </a:endParaRPr>
          </a:p>
          <a:p>
            <a:pPr marL="342900" indent="-342900">
              <a:buClr>
                <a:srgbClr val="820000"/>
              </a:buClr>
              <a:buFont typeface="Wingdings" panose="05000000000000000000" pitchFamily="2" charset="2"/>
              <a:buChar char="Ø"/>
            </a:pPr>
            <a:r>
              <a:rPr lang="en-GB" sz="2400" dirty="0">
                <a:latin typeface="Garamond" panose="02020404030301010803" pitchFamily="18" charset="0"/>
              </a:rPr>
              <a:t>Funding (20%)</a:t>
            </a:r>
          </a:p>
          <a:p>
            <a:pPr marL="800100" lvl="1" indent="-342900">
              <a:buClr>
                <a:srgbClr val="820000"/>
              </a:buClr>
              <a:buFont typeface="Wingdings" panose="05000000000000000000" pitchFamily="2" charset="2"/>
              <a:buChar char="Ø"/>
            </a:pPr>
            <a:r>
              <a:rPr lang="en-GB" dirty="0">
                <a:latin typeface="Garamond" panose="02020404030301010803" pitchFamily="18" charset="0"/>
              </a:rPr>
              <a:t>Funding from users of the research project; government, semi-government, private</a:t>
            </a:r>
          </a:p>
          <a:p>
            <a:pPr>
              <a:buClr>
                <a:srgbClr val="820000"/>
              </a:buClr>
            </a:pPr>
            <a:endParaRPr lang="en-GB" sz="2400" dirty="0">
              <a:latin typeface="Garamond" panose="02020404030301010803" pitchFamily="18" charset="0"/>
            </a:endParaRPr>
          </a:p>
          <a:p>
            <a:pPr marL="342900" indent="-342900">
              <a:buClr>
                <a:srgbClr val="820000"/>
              </a:buClr>
              <a:buFont typeface="Wingdings" panose="05000000000000000000" pitchFamily="2" charset="2"/>
              <a:buChar char="Ø"/>
            </a:pPr>
            <a:r>
              <a:rPr lang="en-GB" sz="2400" dirty="0">
                <a:latin typeface="Garamond" panose="02020404030301010803" pitchFamily="18" charset="0"/>
              </a:rPr>
              <a:t>Quantitative (Not limitative) (30%)</a:t>
            </a:r>
          </a:p>
          <a:p>
            <a:pPr marL="800100" lvl="1" indent="-342900">
              <a:buClr>
                <a:srgbClr val="820000"/>
              </a:buClr>
              <a:buFont typeface="Wingdings" panose="05000000000000000000" pitchFamily="2" charset="2"/>
              <a:buChar char="Ø"/>
            </a:pPr>
            <a:r>
              <a:rPr lang="en-GB" dirty="0">
                <a:latin typeface="Garamond" panose="02020404030301010803" pitchFamily="18" charset="0"/>
              </a:rPr>
              <a:t>E.g. Activity created leading to new jobs, Generated a new company or NGO turnover created, Income from intellectual property rights.</a:t>
            </a:r>
          </a:p>
          <a:p>
            <a:pPr marL="342900" indent="-342900">
              <a:buClr>
                <a:srgbClr val="820000"/>
              </a:buClr>
              <a:buFont typeface="Wingdings" panose="05000000000000000000" pitchFamily="2" charset="2"/>
              <a:buChar char="Ø"/>
            </a:pPr>
            <a:endParaRPr lang="en-GB" sz="2400" dirty="0">
              <a:latin typeface="Garamond" panose="02020404030301010803" pitchFamily="18" charset="0"/>
            </a:endParaRPr>
          </a:p>
          <a:p>
            <a:pPr marL="342900" indent="-342900">
              <a:buClr>
                <a:srgbClr val="820000"/>
              </a:buClr>
              <a:buFont typeface="Wingdings" panose="05000000000000000000" pitchFamily="2" charset="2"/>
              <a:buChar char="Ø"/>
            </a:pPr>
            <a:r>
              <a:rPr lang="en-GB" sz="2400" dirty="0">
                <a:latin typeface="Garamond" panose="02020404030301010803" pitchFamily="18" charset="0"/>
              </a:rPr>
              <a:t>Qualitative (Not limitative) (30%)</a:t>
            </a:r>
          </a:p>
          <a:p>
            <a:pPr marL="800100" lvl="1" indent="-342900">
              <a:buClr>
                <a:srgbClr val="820000"/>
              </a:buClr>
              <a:buFont typeface="Wingdings" panose="05000000000000000000" pitchFamily="2" charset="2"/>
              <a:buChar char="Ø"/>
            </a:pPr>
            <a:r>
              <a:rPr lang="en-GB" dirty="0">
                <a:latin typeface="Garamond" panose="02020404030301010803" pitchFamily="18" charset="0"/>
              </a:rPr>
              <a:t>E.g. Design of new products and services, new sector or activity created or planned, public awareness, attitude or understanding of risks improved.</a:t>
            </a:r>
          </a:p>
          <a:p>
            <a:endParaRPr lang="nl-NL" sz="3200" dirty="0">
              <a:solidFill>
                <a:srgbClr val="820000"/>
              </a:solidFill>
            </a:endParaRPr>
          </a:p>
        </p:txBody>
      </p:sp>
      <p:sp>
        <p:nvSpPr>
          <p:cNvPr id="15" name="Tekstvak 14">
            <a:extLst>
              <a:ext uri="{FF2B5EF4-FFF2-40B4-BE49-F238E27FC236}">
                <a16:creationId xmlns:a16="http://schemas.microsoft.com/office/drawing/2014/main" id="{62308CCC-064E-4AF2-88E7-41418701AA3F}"/>
              </a:ext>
            </a:extLst>
          </p:cNvPr>
          <p:cNvSpPr txBox="1"/>
          <p:nvPr/>
        </p:nvSpPr>
        <p:spPr>
          <a:xfrm>
            <a:off x="10119360" y="6234477"/>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ekstvak 15">
            <a:extLst>
              <a:ext uri="{FF2B5EF4-FFF2-40B4-BE49-F238E27FC236}">
                <a16:creationId xmlns:a16="http://schemas.microsoft.com/office/drawing/2014/main" id="{0CBFF08F-802E-4734-97E6-8B6224753A6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109262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2" name="Titel 1">
            <a:extLst>
              <a:ext uri="{FF2B5EF4-FFF2-40B4-BE49-F238E27FC236}">
                <a16:creationId xmlns:a16="http://schemas.microsoft.com/office/drawing/2014/main" id="{05BF9274-5FBD-4D4F-8D91-9597427D8237}"/>
              </a:ext>
            </a:extLst>
          </p:cNvPr>
          <p:cNvSpPr txBox="1">
            <a:spLocks/>
          </p:cNvSpPr>
          <p:nvPr/>
        </p:nvSpPr>
        <p:spPr>
          <a:xfrm>
            <a:off x="609600" y="1894018"/>
            <a:ext cx="6602962" cy="889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a:latin typeface="Garamond" panose="02020404030301010803" pitchFamily="18" charset="0"/>
              </a:rPr>
              <a:t>OVERVIEW OF AESIS</a:t>
            </a:r>
            <a:endParaRPr lang="nl-NL" sz="3600" dirty="0">
              <a:latin typeface="Garamond" panose="02020404030301010803" pitchFamily="18" charset="0"/>
            </a:endParaRPr>
          </a:p>
        </p:txBody>
      </p:sp>
      <p:sp>
        <p:nvSpPr>
          <p:cNvPr id="13" name="Ondertitel 2">
            <a:extLst>
              <a:ext uri="{FF2B5EF4-FFF2-40B4-BE49-F238E27FC236}">
                <a16:creationId xmlns:a16="http://schemas.microsoft.com/office/drawing/2014/main" id="{AF1E5A84-5814-4E9C-9D08-7EEFD6889395}"/>
              </a:ext>
            </a:extLst>
          </p:cNvPr>
          <p:cNvSpPr txBox="1">
            <a:spLocks/>
          </p:cNvSpPr>
          <p:nvPr/>
        </p:nvSpPr>
        <p:spPr>
          <a:xfrm>
            <a:off x="609600" y="2888292"/>
            <a:ext cx="5121499" cy="3443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pPr>
            <a:r>
              <a:rPr lang="en-US" sz="2400" dirty="0">
                <a:latin typeface="Garamond" panose="02020404030301010803" pitchFamily="18" charset="0"/>
                <a:ea typeface="+mj-ea"/>
                <a:cs typeface="+mj-cs"/>
              </a:rPr>
              <a:t>The AESIS network was founded in 2015 with the aim of creating an international, open community for various types of professionals working on stimulating and demonstrating the impact of science on economy, culture and well-being. </a:t>
            </a:r>
          </a:p>
        </p:txBody>
      </p:sp>
      <p:cxnSp>
        <p:nvCxnSpPr>
          <p:cNvPr id="14" name="Straight Connector 12">
            <a:extLst>
              <a:ext uri="{FF2B5EF4-FFF2-40B4-BE49-F238E27FC236}">
                <a16:creationId xmlns:a16="http://schemas.microsoft.com/office/drawing/2014/main" id="{86B30D9F-0D9E-4820-99A6-C21048102B26}"/>
              </a:ext>
            </a:extLst>
          </p:cNvPr>
          <p:cNvCxnSpPr>
            <a:cxnSpLocks/>
          </p:cNvCxnSpPr>
          <p:nvPr/>
        </p:nvCxnSpPr>
        <p:spPr>
          <a:xfrm flipH="1">
            <a:off x="6030394" y="1538447"/>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0E304D47-D73B-45CA-98BB-5105232F5A4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graphicFrame>
        <p:nvGraphicFramePr>
          <p:cNvPr id="16" name="Grafiek 1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037980438"/>
              </p:ext>
            </p:extLst>
          </p:nvPr>
        </p:nvGraphicFramePr>
        <p:xfrm>
          <a:off x="6096000" y="1842135"/>
          <a:ext cx="6074745" cy="49200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403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2" name="Titel 1">
            <a:extLst>
              <a:ext uri="{FF2B5EF4-FFF2-40B4-BE49-F238E27FC236}">
                <a16:creationId xmlns:a16="http://schemas.microsoft.com/office/drawing/2014/main" id="{05BF9274-5FBD-4D4F-8D91-9597427D8237}"/>
              </a:ext>
            </a:extLst>
          </p:cNvPr>
          <p:cNvSpPr txBox="1">
            <a:spLocks/>
          </p:cNvSpPr>
          <p:nvPr/>
        </p:nvSpPr>
        <p:spPr>
          <a:xfrm>
            <a:off x="609600" y="1894018"/>
            <a:ext cx="6602962" cy="8897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a:latin typeface="Garamond" panose="02020404030301010803" pitchFamily="18" charset="0"/>
              </a:rPr>
              <a:t>OVERVIEW OF AESIS</a:t>
            </a:r>
            <a:endParaRPr lang="nl-NL" sz="3600" dirty="0">
              <a:latin typeface="Garamond" panose="02020404030301010803" pitchFamily="18" charset="0"/>
            </a:endParaRPr>
          </a:p>
        </p:txBody>
      </p:sp>
      <p:sp>
        <p:nvSpPr>
          <p:cNvPr id="13" name="Ondertitel 2">
            <a:extLst>
              <a:ext uri="{FF2B5EF4-FFF2-40B4-BE49-F238E27FC236}">
                <a16:creationId xmlns:a16="http://schemas.microsoft.com/office/drawing/2014/main" id="{AF1E5A84-5814-4E9C-9D08-7EEFD6889395}"/>
              </a:ext>
            </a:extLst>
          </p:cNvPr>
          <p:cNvSpPr txBox="1">
            <a:spLocks/>
          </p:cNvSpPr>
          <p:nvPr/>
        </p:nvSpPr>
        <p:spPr>
          <a:xfrm>
            <a:off x="609600" y="2888292"/>
            <a:ext cx="5121499" cy="3443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pPr>
            <a:r>
              <a:rPr lang="en-US" sz="2400" dirty="0">
                <a:latin typeface="Garamond" panose="02020404030301010803" pitchFamily="18" charset="0"/>
                <a:ea typeface="+mj-ea"/>
                <a:cs typeface="+mj-cs"/>
              </a:rPr>
              <a:t>The AESIS network was founded in 2015 with the aim of creating an international, open community for various types of professionals working on stimulating and demonstrating the impact of science on economy, culture and well-being. </a:t>
            </a:r>
          </a:p>
        </p:txBody>
      </p:sp>
      <p:cxnSp>
        <p:nvCxnSpPr>
          <p:cNvPr id="14" name="Straight Connector 12">
            <a:extLst>
              <a:ext uri="{FF2B5EF4-FFF2-40B4-BE49-F238E27FC236}">
                <a16:creationId xmlns:a16="http://schemas.microsoft.com/office/drawing/2014/main" id="{86B30D9F-0D9E-4820-99A6-C21048102B26}"/>
              </a:ext>
            </a:extLst>
          </p:cNvPr>
          <p:cNvCxnSpPr>
            <a:cxnSpLocks/>
          </p:cNvCxnSpPr>
          <p:nvPr/>
        </p:nvCxnSpPr>
        <p:spPr>
          <a:xfrm flipH="1">
            <a:off x="6030394" y="1538447"/>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0E304D47-D73B-45CA-98BB-5105232F5A4C}"/>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15" name="Ondertitel 2">
            <a:extLst>
              <a:ext uri="{FF2B5EF4-FFF2-40B4-BE49-F238E27FC236}">
                <a16:creationId xmlns:a16="http://schemas.microsoft.com/office/drawing/2014/main" id="{5533914A-3281-4FF9-A5B4-49394FEA8E40}"/>
              </a:ext>
            </a:extLst>
          </p:cNvPr>
          <p:cNvSpPr txBox="1">
            <a:spLocks/>
          </p:cNvSpPr>
          <p:nvPr/>
        </p:nvSpPr>
        <p:spPr>
          <a:xfrm>
            <a:off x="6609608" y="2427247"/>
            <a:ext cx="5121499" cy="38021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pPr>
            <a:r>
              <a:rPr lang="en-US" dirty="0">
                <a:solidFill>
                  <a:srgbClr val="820000"/>
                </a:solidFill>
                <a:latin typeface="Garamond" panose="02020404030301010803" pitchFamily="18" charset="0"/>
                <a:ea typeface="+mj-ea"/>
                <a:cs typeface="+mj-cs"/>
              </a:rPr>
              <a:t>Demonstrating and Stimulating Impact of Science on Society</a:t>
            </a:r>
            <a:br>
              <a:rPr lang="en-US" dirty="0">
                <a:solidFill>
                  <a:srgbClr val="820000"/>
                </a:solidFill>
                <a:latin typeface="Garamond" panose="02020404030301010803" pitchFamily="18" charset="0"/>
                <a:ea typeface="+mj-ea"/>
                <a:cs typeface="+mj-cs"/>
              </a:rPr>
            </a:br>
            <a:endParaRPr lang="en-US" dirty="0">
              <a:solidFill>
                <a:srgbClr val="820000"/>
              </a:solidFill>
              <a:latin typeface="Garamond" panose="02020404030301010803" pitchFamily="18" charset="0"/>
              <a:ea typeface="+mj-ea"/>
              <a:cs typeface="+mj-cs"/>
            </a:endParaRPr>
          </a:p>
          <a:p>
            <a:pPr marL="0" indent="0" algn="ctr">
              <a:lnSpc>
                <a:spcPct val="114000"/>
              </a:lnSpc>
              <a:buNone/>
            </a:pPr>
            <a:r>
              <a:rPr lang="en-US" dirty="0">
                <a:solidFill>
                  <a:srgbClr val="820000"/>
                </a:solidFill>
                <a:latin typeface="Garamond" panose="02020404030301010803" pitchFamily="18" charset="0"/>
                <a:ea typeface="+mj-ea"/>
                <a:cs typeface="+mj-cs"/>
              </a:rPr>
              <a:t>Sharing expertise and best-practices internationally</a:t>
            </a:r>
            <a:br>
              <a:rPr lang="en-US" dirty="0">
                <a:solidFill>
                  <a:srgbClr val="820000"/>
                </a:solidFill>
                <a:latin typeface="Garamond" panose="02020404030301010803" pitchFamily="18" charset="0"/>
                <a:ea typeface="+mj-ea"/>
                <a:cs typeface="+mj-cs"/>
              </a:rPr>
            </a:br>
            <a:endParaRPr lang="en-US" dirty="0">
              <a:solidFill>
                <a:srgbClr val="820000"/>
              </a:solidFill>
              <a:latin typeface="Garamond" panose="02020404030301010803" pitchFamily="18" charset="0"/>
              <a:ea typeface="+mj-ea"/>
              <a:cs typeface="+mj-cs"/>
            </a:endParaRPr>
          </a:p>
          <a:p>
            <a:pPr marL="0" indent="0" algn="ctr">
              <a:lnSpc>
                <a:spcPct val="114000"/>
              </a:lnSpc>
              <a:buNone/>
            </a:pPr>
            <a:r>
              <a:rPr lang="en-US" dirty="0">
                <a:solidFill>
                  <a:srgbClr val="820000"/>
                </a:solidFill>
                <a:latin typeface="Garamond" panose="02020404030301010803" pitchFamily="18" charset="0"/>
                <a:ea typeface="+mj-ea"/>
                <a:cs typeface="+mj-cs"/>
              </a:rPr>
              <a:t>Finding common ground between stakeholders</a:t>
            </a:r>
          </a:p>
        </p:txBody>
      </p:sp>
    </p:spTree>
    <p:extLst>
      <p:ext uri="{BB962C8B-B14F-4D97-AF65-F5344CB8AC3E}">
        <p14:creationId xmlns:p14="http://schemas.microsoft.com/office/powerpoint/2010/main" val="40017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5" name="Title 1">
            <a:extLst>
              <a:ext uri="{FF2B5EF4-FFF2-40B4-BE49-F238E27FC236}">
                <a16:creationId xmlns:a16="http://schemas.microsoft.com/office/drawing/2014/main" id="{C58360DD-8397-443F-8FA1-2FB3F14BBF73}"/>
              </a:ext>
            </a:extLst>
          </p:cNvPr>
          <p:cNvSpPr txBox="1">
            <a:spLocks/>
          </p:cNvSpPr>
          <p:nvPr/>
        </p:nvSpPr>
        <p:spPr>
          <a:xfrm>
            <a:off x="838200" y="2231300"/>
            <a:ext cx="10176588" cy="1428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rgbClr val="820000"/>
                </a:solidFill>
                <a:latin typeface="Garamond" panose="02020404030301010803" pitchFamily="18" charset="0"/>
              </a:rPr>
              <a:t>Who are you?</a:t>
            </a:r>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10" name="Title 1">
            <a:extLst>
              <a:ext uri="{FF2B5EF4-FFF2-40B4-BE49-F238E27FC236}">
                <a16:creationId xmlns:a16="http://schemas.microsoft.com/office/drawing/2014/main" id="{C58360DD-8397-443F-8FA1-2FB3F14BBF73}"/>
              </a:ext>
            </a:extLst>
          </p:cNvPr>
          <p:cNvSpPr txBox="1">
            <a:spLocks/>
          </p:cNvSpPr>
          <p:nvPr/>
        </p:nvSpPr>
        <p:spPr>
          <a:xfrm>
            <a:off x="838200" y="3409042"/>
            <a:ext cx="10176588" cy="14282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dirty="0">
                <a:latin typeface="Frutiger LT Std 45 Light" panose="020B0402020204020204" pitchFamily="34" charset="0"/>
                <a:ea typeface="+mn-ea"/>
                <a:cs typeface="+mn-cs"/>
              </a:rPr>
            </a:br>
            <a:endParaRPr lang="en-US" sz="2200" dirty="0">
              <a:latin typeface="Frutiger LT Std 45 Light" panose="020B0402020204020204" pitchFamily="34" charset="0"/>
              <a:ea typeface="+mn-ea"/>
              <a:cs typeface="+mn-cs"/>
            </a:endParaRPr>
          </a:p>
        </p:txBody>
      </p:sp>
      <p:sp>
        <p:nvSpPr>
          <p:cNvPr id="3" name="Tekstvak 2"/>
          <p:cNvSpPr txBox="1"/>
          <p:nvPr/>
        </p:nvSpPr>
        <p:spPr>
          <a:xfrm>
            <a:off x="1733005" y="3519544"/>
            <a:ext cx="2795452" cy="2492990"/>
          </a:xfrm>
          <a:prstGeom prst="rect">
            <a:avLst/>
          </a:prstGeom>
          <a:noFill/>
        </p:spPr>
        <p:txBody>
          <a:bodyPr wrap="square" rtlCol="0">
            <a:spAutoFit/>
          </a:bodyPr>
          <a:lstStyle/>
          <a:p>
            <a:pPr algn="ctr"/>
            <a:r>
              <a:rPr lang="nl-NL" sz="2600" dirty="0">
                <a:latin typeface="Garamond" panose="02020404030301010803" pitchFamily="18" charset="0"/>
              </a:rPr>
              <a:t>12 </a:t>
            </a:r>
            <a:r>
              <a:rPr lang="nl-NL" sz="2600" dirty="0" err="1">
                <a:latin typeface="Garamond" panose="02020404030301010803" pitchFamily="18" charset="0"/>
              </a:rPr>
              <a:t>Countries</a:t>
            </a:r>
            <a:endParaRPr lang="nl-NL" sz="2600" dirty="0">
              <a:latin typeface="Garamond" panose="02020404030301010803" pitchFamily="18" charset="0"/>
            </a:endParaRPr>
          </a:p>
          <a:p>
            <a:pPr algn="ctr"/>
            <a:endParaRPr lang="nl-NL" sz="2600" dirty="0">
              <a:latin typeface="Garamond" panose="02020404030301010803" pitchFamily="18" charset="0"/>
            </a:endParaRPr>
          </a:p>
          <a:p>
            <a:pPr algn="ctr"/>
            <a:r>
              <a:rPr lang="nl-NL" sz="2600" dirty="0">
                <a:latin typeface="Garamond" panose="02020404030301010803" pitchFamily="18" charset="0"/>
              </a:rPr>
              <a:t>20 </a:t>
            </a:r>
            <a:r>
              <a:rPr lang="nl-NL" sz="2600" dirty="0" err="1">
                <a:latin typeface="Garamond" panose="02020404030301010803" pitchFamily="18" charset="0"/>
              </a:rPr>
              <a:t>Female</a:t>
            </a:r>
            <a:endParaRPr lang="nl-NL" sz="2600" dirty="0">
              <a:latin typeface="Garamond" panose="02020404030301010803" pitchFamily="18" charset="0"/>
            </a:endParaRPr>
          </a:p>
          <a:p>
            <a:pPr algn="ctr"/>
            <a:r>
              <a:rPr lang="nl-NL" sz="2600" dirty="0">
                <a:latin typeface="Garamond" panose="02020404030301010803" pitchFamily="18" charset="0"/>
              </a:rPr>
              <a:t>7 Male</a:t>
            </a:r>
          </a:p>
          <a:p>
            <a:pPr algn="ctr"/>
            <a:endParaRPr lang="nl-NL" sz="2600" dirty="0">
              <a:latin typeface="Garamond" panose="02020404030301010803" pitchFamily="18" charset="0"/>
            </a:endParaRPr>
          </a:p>
          <a:p>
            <a:pPr algn="ctr"/>
            <a:r>
              <a:rPr lang="nl-NL" sz="2600" dirty="0">
                <a:latin typeface="Garamond" panose="02020404030301010803" pitchFamily="18" charset="0"/>
              </a:rPr>
              <a:t>15 New </a:t>
            </a:r>
            <a:r>
              <a:rPr lang="nl-NL" sz="2600" dirty="0" err="1">
                <a:latin typeface="Garamond" panose="02020404030301010803" pitchFamily="18" charset="0"/>
              </a:rPr>
              <a:t>faces</a:t>
            </a:r>
            <a:endParaRPr lang="nl-NL" sz="2600" dirty="0">
              <a:latin typeface="Garamond" panose="02020404030301010803" pitchFamily="18" charset="0"/>
            </a:endParaRPr>
          </a:p>
        </p:txBody>
      </p:sp>
      <p:sp>
        <p:nvSpPr>
          <p:cNvPr id="13" name="Tekstvak 12"/>
          <p:cNvSpPr txBox="1"/>
          <p:nvPr/>
        </p:nvSpPr>
        <p:spPr>
          <a:xfrm>
            <a:off x="7016067" y="3726329"/>
            <a:ext cx="3832908" cy="2646878"/>
          </a:xfrm>
          <a:prstGeom prst="rect">
            <a:avLst/>
          </a:prstGeom>
          <a:noFill/>
        </p:spPr>
        <p:txBody>
          <a:bodyPr wrap="square" rtlCol="0">
            <a:spAutoFit/>
          </a:bodyPr>
          <a:lstStyle/>
          <a:p>
            <a:pPr algn="ctr"/>
            <a:r>
              <a:rPr lang="nl-NL" sz="2600" dirty="0">
                <a:latin typeface="Garamond" panose="02020404030301010803" pitchFamily="18" charset="0"/>
              </a:rPr>
              <a:t>Research Management</a:t>
            </a:r>
          </a:p>
          <a:p>
            <a:pPr algn="ctr"/>
            <a:r>
              <a:rPr lang="nl-NL" sz="2600" dirty="0" err="1">
                <a:latin typeface="Garamond" panose="02020404030301010803" pitchFamily="18" charset="0"/>
              </a:rPr>
              <a:t>Funding</a:t>
            </a:r>
            <a:endParaRPr lang="nl-NL" sz="2600" dirty="0">
              <a:latin typeface="Garamond" panose="02020404030301010803" pitchFamily="18" charset="0"/>
            </a:endParaRPr>
          </a:p>
          <a:p>
            <a:pPr algn="ctr"/>
            <a:r>
              <a:rPr lang="nl-NL" sz="2600" dirty="0">
                <a:latin typeface="Garamond" panose="02020404030301010803" pitchFamily="18" charset="0"/>
              </a:rPr>
              <a:t>Impact Support</a:t>
            </a:r>
          </a:p>
          <a:p>
            <a:pPr algn="ctr"/>
            <a:r>
              <a:rPr lang="nl-NL" sz="2600" dirty="0">
                <a:latin typeface="Garamond" panose="02020404030301010803" pitchFamily="18" charset="0"/>
              </a:rPr>
              <a:t>R&amp;D </a:t>
            </a:r>
            <a:r>
              <a:rPr lang="nl-NL" sz="2600" dirty="0" err="1">
                <a:latin typeface="Garamond" panose="02020404030301010803" pitchFamily="18" charset="0"/>
              </a:rPr>
              <a:t>Advise</a:t>
            </a:r>
            <a:endParaRPr lang="nl-NL" sz="2600" dirty="0">
              <a:latin typeface="Garamond" panose="02020404030301010803" pitchFamily="18" charset="0"/>
            </a:endParaRPr>
          </a:p>
          <a:p>
            <a:pPr algn="ctr"/>
            <a:r>
              <a:rPr lang="nl-NL" sz="2600" dirty="0">
                <a:latin typeface="Garamond" panose="02020404030301010803" pitchFamily="18" charset="0"/>
              </a:rPr>
              <a:t>Consultancy</a:t>
            </a:r>
            <a:endParaRPr lang="nl-NL" dirty="0"/>
          </a:p>
          <a:p>
            <a:endParaRPr lang="nl-NL" dirty="0"/>
          </a:p>
          <a:p>
            <a:endParaRPr lang="nl-NL" dirty="0"/>
          </a:p>
        </p:txBody>
      </p:sp>
      <p:sp>
        <p:nvSpPr>
          <p:cNvPr id="14" name="Tekstvak 13">
            <a:extLst>
              <a:ext uri="{FF2B5EF4-FFF2-40B4-BE49-F238E27FC236}">
                <a16:creationId xmlns:a16="http://schemas.microsoft.com/office/drawing/2014/main" id="{51281ED6-8BDE-4FFD-824E-AB785630621D}"/>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Tree>
    <p:extLst>
      <p:ext uri="{BB962C8B-B14F-4D97-AF65-F5344CB8AC3E}">
        <p14:creationId xmlns:p14="http://schemas.microsoft.com/office/powerpoint/2010/main" val="209596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3" name="Tekstvak 12">
            <a:extLst>
              <a:ext uri="{FF2B5EF4-FFF2-40B4-BE49-F238E27FC236}">
                <a16:creationId xmlns:a16="http://schemas.microsoft.com/office/drawing/2014/main" id="{D3092FC0-6AB0-4EBC-93E2-787A5031F2BE}"/>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3" name="Tekstvak 2">
            <a:extLst>
              <a:ext uri="{FF2B5EF4-FFF2-40B4-BE49-F238E27FC236}">
                <a16:creationId xmlns:a16="http://schemas.microsoft.com/office/drawing/2014/main" id="{418A54E9-30A7-4DE2-9B89-B9FD8779A615}"/>
              </a:ext>
            </a:extLst>
          </p:cNvPr>
          <p:cNvSpPr txBox="1"/>
          <p:nvPr/>
        </p:nvSpPr>
        <p:spPr>
          <a:xfrm>
            <a:off x="695324" y="2456244"/>
            <a:ext cx="10801352" cy="2826992"/>
          </a:xfrm>
          <a:prstGeom prst="rect">
            <a:avLst/>
          </a:prstGeom>
          <a:noFill/>
        </p:spPr>
        <p:txBody>
          <a:bodyPr wrap="square" rtlCol="0">
            <a:spAutoFit/>
          </a:bodyPr>
          <a:lstStyle/>
          <a:p>
            <a:pPr algn="ctr">
              <a:lnSpc>
                <a:spcPct val="90000"/>
              </a:lnSpc>
              <a:spcBef>
                <a:spcPct val="0"/>
              </a:spcBef>
            </a:pPr>
            <a:r>
              <a:rPr lang="nl-NL" sz="5000" dirty="0" err="1">
                <a:solidFill>
                  <a:srgbClr val="820000"/>
                </a:solidFill>
                <a:latin typeface="Garamond" panose="02020404030301010803" pitchFamily="18" charset="0"/>
                <a:ea typeface="+mj-ea"/>
                <a:cs typeface="+mj-cs"/>
              </a:rPr>
              <a:t>Getting</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to</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know</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each</a:t>
            </a:r>
            <a:r>
              <a:rPr lang="nl-NL" sz="5000" dirty="0">
                <a:solidFill>
                  <a:srgbClr val="820000"/>
                </a:solidFill>
                <a:latin typeface="Garamond" panose="02020404030301010803" pitchFamily="18" charset="0"/>
                <a:ea typeface="+mj-ea"/>
                <a:cs typeface="+mj-cs"/>
              </a:rPr>
              <a:t> </a:t>
            </a:r>
            <a:r>
              <a:rPr lang="nl-NL" sz="5000" dirty="0" err="1">
                <a:solidFill>
                  <a:srgbClr val="820000"/>
                </a:solidFill>
                <a:latin typeface="Garamond" panose="02020404030301010803" pitchFamily="18" charset="0"/>
                <a:ea typeface="+mj-ea"/>
                <a:cs typeface="+mj-cs"/>
              </a:rPr>
              <a:t>other</a:t>
            </a:r>
            <a:r>
              <a:rPr lang="nl-NL" sz="5000" dirty="0">
                <a:solidFill>
                  <a:srgbClr val="820000"/>
                </a:solidFill>
                <a:latin typeface="Garamond" panose="02020404030301010803" pitchFamily="18" charset="0"/>
                <a:ea typeface="+mj-ea"/>
                <a:cs typeface="+mj-cs"/>
              </a:rPr>
              <a:t>…</a:t>
            </a:r>
          </a:p>
          <a:p>
            <a:pPr marL="685800" indent="-685800" algn="ctr">
              <a:lnSpc>
                <a:spcPct val="90000"/>
              </a:lnSpc>
              <a:spcBef>
                <a:spcPct val="0"/>
              </a:spcBef>
              <a:buFont typeface="Arial" panose="020B0604020202020204" pitchFamily="34" charset="0"/>
              <a:buChar char="•"/>
            </a:pPr>
            <a:endParaRPr lang="nl-NL" sz="3400" dirty="0">
              <a:latin typeface="Garamond" panose="02020404030301010803" pitchFamily="18" charset="0"/>
              <a:ea typeface="+mj-ea"/>
              <a:cs typeface="+mj-cs"/>
            </a:endParaRP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Where</a:t>
            </a:r>
            <a:r>
              <a:rPr lang="nl-NL" sz="3400" dirty="0">
                <a:latin typeface="Garamond" panose="02020404030301010803" pitchFamily="18" charset="0"/>
                <a:ea typeface="+mj-ea"/>
                <a:cs typeface="+mj-cs"/>
              </a:rPr>
              <a:t> do </a:t>
            </a:r>
            <a:r>
              <a:rPr lang="nl-NL" sz="3400" dirty="0" err="1">
                <a:latin typeface="Garamond" panose="02020404030301010803" pitchFamily="18" charset="0"/>
                <a:ea typeface="+mj-ea"/>
                <a:cs typeface="+mj-cs"/>
              </a:rPr>
              <a:t>you</a:t>
            </a:r>
            <a:r>
              <a:rPr lang="nl-NL" sz="3400" dirty="0">
                <a:latin typeface="Garamond" panose="02020404030301010803" pitchFamily="18" charset="0"/>
                <a:ea typeface="+mj-ea"/>
                <a:cs typeface="+mj-cs"/>
              </a:rPr>
              <a:t> stand in </a:t>
            </a:r>
            <a:r>
              <a:rPr lang="nl-NL" sz="3400" dirty="0" err="1">
                <a:latin typeface="Garamond" panose="02020404030301010803" pitchFamily="18" charset="0"/>
                <a:ea typeface="+mj-ea"/>
                <a:cs typeface="+mj-cs"/>
              </a:rPr>
              <a:t>the</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science</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eco</a:t>
            </a:r>
            <a:r>
              <a:rPr lang="nl-NL" sz="3400" dirty="0">
                <a:latin typeface="Garamond" panose="02020404030301010803" pitchFamily="18" charset="0"/>
                <a:ea typeface="+mj-ea"/>
                <a:cs typeface="+mj-cs"/>
              </a:rPr>
              <a:t>-system?</a:t>
            </a: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Why</a:t>
            </a:r>
            <a:r>
              <a:rPr lang="nl-NL" sz="3400" dirty="0">
                <a:latin typeface="Garamond" panose="02020404030301010803" pitchFamily="18" charset="0"/>
                <a:ea typeface="+mj-ea"/>
                <a:cs typeface="+mj-cs"/>
              </a:rPr>
              <a:t> are </a:t>
            </a:r>
            <a:r>
              <a:rPr lang="nl-NL" sz="3400" dirty="0" err="1">
                <a:latin typeface="Garamond" panose="02020404030301010803" pitchFamily="18" charset="0"/>
                <a:ea typeface="+mj-ea"/>
                <a:cs typeface="+mj-cs"/>
              </a:rPr>
              <a:t>you</a:t>
            </a:r>
            <a:r>
              <a:rPr lang="nl-NL" sz="3400" dirty="0">
                <a:latin typeface="Garamond" panose="02020404030301010803" pitchFamily="18" charset="0"/>
                <a:ea typeface="+mj-ea"/>
                <a:cs typeface="+mj-cs"/>
              </a:rPr>
              <a:t> here </a:t>
            </a:r>
            <a:r>
              <a:rPr lang="nl-NL" sz="3400" dirty="0" err="1">
                <a:latin typeface="Garamond" panose="02020404030301010803" pitchFamily="18" charset="0"/>
                <a:ea typeface="+mj-ea"/>
                <a:cs typeface="+mj-cs"/>
              </a:rPr>
              <a:t>and</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what</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would</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you</a:t>
            </a:r>
            <a:r>
              <a:rPr lang="nl-NL" sz="3400" dirty="0">
                <a:latin typeface="Garamond" panose="02020404030301010803" pitchFamily="18" charset="0"/>
                <a:ea typeface="+mj-ea"/>
                <a:cs typeface="+mj-cs"/>
              </a:rPr>
              <a:t> like </a:t>
            </a:r>
            <a:r>
              <a:rPr lang="nl-NL" sz="3400" dirty="0" err="1">
                <a:latin typeface="Garamond" panose="02020404030301010803" pitchFamily="18" charset="0"/>
                <a:ea typeface="+mj-ea"/>
                <a:cs typeface="+mj-cs"/>
              </a:rPr>
              <a:t>to</a:t>
            </a:r>
            <a:r>
              <a:rPr lang="nl-NL" sz="3400" dirty="0">
                <a:latin typeface="Garamond" panose="02020404030301010803" pitchFamily="18" charset="0"/>
                <a:ea typeface="+mj-ea"/>
                <a:cs typeface="+mj-cs"/>
              </a:rPr>
              <a:t> take </a:t>
            </a:r>
            <a:r>
              <a:rPr lang="nl-NL" sz="3400" dirty="0" err="1">
                <a:latin typeface="Garamond" panose="02020404030301010803" pitchFamily="18" charset="0"/>
                <a:ea typeface="+mj-ea"/>
                <a:cs typeface="+mj-cs"/>
              </a:rPr>
              <a:t>away</a:t>
            </a:r>
            <a:r>
              <a:rPr lang="nl-NL" sz="3400" dirty="0">
                <a:latin typeface="Garamond" panose="02020404030301010803" pitchFamily="18" charset="0"/>
                <a:ea typeface="+mj-ea"/>
                <a:cs typeface="+mj-cs"/>
              </a:rPr>
              <a:t>?</a:t>
            </a:r>
          </a:p>
          <a:p>
            <a:pPr marL="685800" indent="-685800" algn="ctr">
              <a:lnSpc>
                <a:spcPct val="90000"/>
              </a:lnSpc>
              <a:spcBef>
                <a:spcPct val="0"/>
              </a:spcBef>
              <a:spcAft>
                <a:spcPts val="600"/>
              </a:spcAft>
              <a:buFont typeface="Arial" panose="020B0604020202020204" pitchFamily="34" charset="0"/>
              <a:buChar char="•"/>
            </a:pPr>
            <a:r>
              <a:rPr lang="nl-NL" sz="3400" dirty="0" err="1">
                <a:latin typeface="Garamond" panose="02020404030301010803" pitchFamily="18" charset="0"/>
                <a:ea typeface="+mj-ea"/>
                <a:cs typeface="+mj-cs"/>
              </a:rPr>
              <a:t>Why</a:t>
            </a:r>
            <a:r>
              <a:rPr lang="nl-NL" sz="3400" dirty="0">
                <a:latin typeface="Garamond" panose="02020404030301010803" pitchFamily="18" charset="0"/>
                <a:ea typeface="+mj-ea"/>
                <a:cs typeface="+mj-cs"/>
              </a:rPr>
              <a:t> is </a:t>
            </a:r>
            <a:r>
              <a:rPr lang="nl-NL" sz="3400" dirty="0" err="1">
                <a:latin typeface="Garamond" panose="02020404030301010803" pitchFamily="18" charset="0"/>
                <a:ea typeface="+mj-ea"/>
                <a:cs typeface="+mj-cs"/>
              </a:rPr>
              <a:t>the</a:t>
            </a:r>
            <a:r>
              <a:rPr lang="nl-NL" sz="3400" dirty="0">
                <a:latin typeface="Garamond" panose="02020404030301010803" pitchFamily="18" charset="0"/>
                <a:ea typeface="+mj-ea"/>
                <a:cs typeface="+mj-cs"/>
              </a:rPr>
              <a:t> topic of </a:t>
            </a:r>
            <a:r>
              <a:rPr lang="nl-NL" sz="3400" dirty="0" err="1">
                <a:latin typeface="Garamond" panose="02020404030301010803" pitchFamily="18" charset="0"/>
                <a:ea typeface="+mj-ea"/>
                <a:cs typeface="+mj-cs"/>
              </a:rPr>
              <a:t>this</a:t>
            </a:r>
            <a:r>
              <a:rPr lang="nl-NL" sz="3400" dirty="0">
                <a:latin typeface="Garamond" panose="02020404030301010803" pitchFamily="18" charset="0"/>
                <a:ea typeface="+mj-ea"/>
                <a:cs typeface="+mj-cs"/>
              </a:rPr>
              <a:t> course important (</a:t>
            </a:r>
            <a:r>
              <a:rPr lang="nl-NL" sz="3400" dirty="0" err="1">
                <a:latin typeface="Garamond" panose="02020404030301010803" pitchFamily="18" charset="0"/>
                <a:ea typeface="+mj-ea"/>
                <a:cs typeface="+mj-cs"/>
              </a:rPr>
              <a:t>to</a:t>
            </a:r>
            <a:r>
              <a:rPr lang="nl-NL" sz="3400" dirty="0">
                <a:latin typeface="Garamond" panose="02020404030301010803" pitchFamily="18" charset="0"/>
                <a:ea typeface="+mj-ea"/>
                <a:cs typeface="+mj-cs"/>
              </a:rPr>
              <a:t> </a:t>
            </a:r>
            <a:r>
              <a:rPr lang="nl-NL" sz="3400" dirty="0" err="1">
                <a:latin typeface="Garamond" panose="02020404030301010803" pitchFamily="18" charset="0"/>
                <a:ea typeface="+mj-ea"/>
                <a:cs typeface="+mj-cs"/>
              </a:rPr>
              <a:t>you</a:t>
            </a:r>
            <a:r>
              <a:rPr lang="nl-NL" sz="3400" dirty="0">
                <a:latin typeface="Garamond" panose="02020404030301010803" pitchFamily="18" charset="0"/>
                <a:ea typeface="+mj-ea"/>
                <a:cs typeface="+mj-cs"/>
              </a:rPr>
              <a:t>)?</a:t>
            </a:r>
          </a:p>
        </p:txBody>
      </p:sp>
    </p:spTree>
    <p:extLst>
      <p:ext uri="{BB962C8B-B14F-4D97-AF65-F5344CB8AC3E}">
        <p14:creationId xmlns:p14="http://schemas.microsoft.com/office/powerpoint/2010/main" val="296000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192960" y="1424093"/>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600" dirty="0">
                <a:latin typeface="Garamond" panose="02020404030301010803" pitchFamily="18" charset="0"/>
              </a:rPr>
              <a:t>OVERVIEW OF THE COURSE</a:t>
            </a:r>
            <a:br>
              <a:rPr lang="nl-NL" sz="3600" dirty="0">
                <a:latin typeface="Garamond" panose="02020404030301010803" pitchFamily="18" charset="0"/>
              </a:rPr>
            </a:br>
            <a:endParaRPr lang="nl-NL" sz="3600" dirty="0">
              <a:latin typeface="Garamond" panose="02020404030301010803" pitchFamily="18" charset="0"/>
            </a:endParaRPr>
          </a:p>
        </p:txBody>
      </p:sp>
      <p:pic>
        <p:nvPicPr>
          <p:cNvPr id="20" name="Afbeelding 19">
            <a:extLst>
              <a:ext uri="{FF2B5EF4-FFF2-40B4-BE49-F238E27FC236}">
                <a16:creationId xmlns:a16="http://schemas.microsoft.com/office/drawing/2014/main" id="{9589AB86-C970-4E03-B48C-FDA508149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950" y="3164804"/>
            <a:ext cx="2021072" cy="2854847"/>
          </a:xfrm>
          <a:prstGeom prst="rect">
            <a:avLst/>
          </a:prstGeom>
        </p:spPr>
      </p:pic>
      <p:sp>
        <p:nvSpPr>
          <p:cNvPr id="21" name="Tekstvak 20">
            <a:extLst>
              <a:ext uri="{FF2B5EF4-FFF2-40B4-BE49-F238E27FC236}">
                <a16:creationId xmlns:a16="http://schemas.microsoft.com/office/drawing/2014/main" id="{C4F97EBB-B391-4A33-BB65-AAD2D026E758}"/>
              </a:ext>
            </a:extLst>
          </p:cNvPr>
          <p:cNvSpPr txBox="1">
            <a:spLocks/>
          </p:cNvSpPr>
          <p:nvPr/>
        </p:nvSpPr>
        <p:spPr>
          <a:xfrm>
            <a:off x="4206240" y="189663"/>
            <a:ext cx="7901578" cy="892552"/>
          </a:xfrm>
          <a:prstGeom prst="rect">
            <a:avLst/>
          </a:prstGeom>
          <a:noFill/>
        </p:spPr>
        <p:txBody>
          <a:bodyPr wrap="square" rtlCol="0">
            <a:spAutoFit/>
          </a:bodyPr>
          <a:lstStyle/>
          <a:p>
            <a:pPr lvl="0" algn="r"/>
            <a:r>
              <a:rPr lang="en-US" sz="2800" dirty="0">
                <a:solidFill>
                  <a:srgbClr val="820000"/>
                </a:solidFill>
                <a:latin typeface="Garamond" panose="02020404030301010803" pitchFamily="18" charset="0"/>
              </a:rPr>
              <a:t>Access to EU research funding through societal impact</a:t>
            </a:r>
          </a:p>
          <a:p>
            <a:pPr lvl="0" algn="r"/>
            <a:r>
              <a:rPr lang="en-US" sz="2400" dirty="0">
                <a:solidFill>
                  <a:prstClr val="black"/>
                </a:solidFill>
                <a:latin typeface="Garamond" panose="02020404030301010803" pitchFamily="18" charset="0"/>
              </a:rPr>
              <a:t>7-11 December 2020</a:t>
            </a:r>
          </a:p>
        </p:txBody>
      </p:sp>
      <p:sp>
        <p:nvSpPr>
          <p:cNvPr id="22" name="Tekstvak 21">
            <a:extLst>
              <a:ext uri="{FF2B5EF4-FFF2-40B4-BE49-F238E27FC236}">
                <a16:creationId xmlns:a16="http://schemas.microsoft.com/office/drawing/2014/main" id="{1BD7B873-E1C9-4C77-B069-C76B833AC114}"/>
              </a:ext>
            </a:extLst>
          </p:cNvPr>
          <p:cNvSpPr txBox="1"/>
          <p:nvPr/>
        </p:nvSpPr>
        <p:spPr>
          <a:xfrm>
            <a:off x="10128069" y="6327368"/>
            <a:ext cx="1979749" cy="523220"/>
          </a:xfrm>
          <a:prstGeom prst="rect">
            <a:avLst/>
          </a:prstGeom>
          <a:noFill/>
        </p:spPr>
        <p:txBody>
          <a:bodyPr wrap="square" rtlCol="0">
            <a:spAutoFit/>
          </a:bodyPr>
          <a:lstStyle/>
          <a:p>
            <a:pPr algn="r"/>
            <a:r>
              <a:rPr lang="nl-NL" sz="2800" b="1" dirty="0">
                <a:latin typeface="Garamond" panose="02020404030301010803" pitchFamily="18" charset="0"/>
              </a:rPr>
              <a:t>#EUF2020</a:t>
            </a:r>
          </a:p>
        </p:txBody>
      </p:sp>
      <p:sp>
        <p:nvSpPr>
          <p:cNvPr id="16" name="Titel 1">
            <a:extLst>
              <a:ext uri="{FF2B5EF4-FFF2-40B4-BE49-F238E27FC236}">
                <a16:creationId xmlns:a16="http://schemas.microsoft.com/office/drawing/2014/main" id="{99D4F80C-5226-410E-A003-84CB4DAB5449}"/>
              </a:ext>
            </a:extLst>
          </p:cNvPr>
          <p:cNvSpPr txBox="1">
            <a:spLocks/>
          </p:cNvSpPr>
          <p:nvPr/>
        </p:nvSpPr>
        <p:spPr>
          <a:xfrm>
            <a:off x="4430139" y="1906783"/>
            <a:ext cx="7602326" cy="4266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endParaRPr lang="en-US" sz="1700" dirty="0">
              <a:solidFill>
                <a:prstClr val="black"/>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endParaRPr lang="en-US" sz="1400" b="1" dirty="0">
              <a:solidFill>
                <a:schemeClr val="bg1">
                  <a:lumMod val="50000"/>
                </a:schemeClr>
              </a:solidFill>
              <a:latin typeface="Garamond" panose="02020404030301010803" pitchFamily="18" charset="0"/>
            </a:endParaRPr>
          </a:p>
          <a:p>
            <a:pPr algn="l">
              <a:lnSpc>
                <a:spcPct val="114000"/>
              </a:lnSpc>
              <a:spcBef>
                <a:spcPts val="0"/>
              </a:spcBef>
            </a:pPr>
            <a:r>
              <a:rPr lang="en-US" sz="1400" b="1" dirty="0">
                <a:latin typeface="Garamond" panose="02020404030301010803" pitchFamily="18" charset="0"/>
              </a:rPr>
              <a:t>Monday 7 December – Welcome and introduction to EU research funding through impact</a:t>
            </a:r>
          </a:p>
          <a:p>
            <a:pPr algn="l">
              <a:lnSpc>
                <a:spcPct val="114000"/>
              </a:lnSpc>
              <a:spcBef>
                <a:spcPts val="0"/>
              </a:spcBef>
            </a:pPr>
            <a:r>
              <a:rPr lang="en-US" sz="1400" b="1" dirty="0">
                <a:solidFill>
                  <a:schemeClr val="bg1">
                    <a:lumMod val="50000"/>
                  </a:schemeClr>
                </a:solidFill>
                <a:latin typeface="Garamond" panose="02020404030301010803" pitchFamily="18" charset="0"/>
              </a:rPr>
              <a:t>	</a:t>
            </a:r>
            <a:r>
              <a:rPr lang="en-US" sz="1400" b="1" dirty="0">
                <a:solidFill>
                  <a:srgbClr val="820000"/>
                </a:solidFill>
                <a:latin typeface="Garamond" panose="02020404030301010803" pitchFamily="18" charset="0"/>
              </a:rPr>
              <a:t>Anika Duut van Goor, Jan Andersen	&amp; </a:t>
            </a:r>
            <a:r>
              <a:rPr lang="en-US" sz="1400" b="1" dirty="0" err="1">
                <a:solidFill>
                  <a:srgbClr val="820000"/>
                </a:solidFill>
                <a:latin typeface="Garamond" panose="02020404030301010803" pitchFamily="18" charset="0"/>
              </a:rPr>
              <a:t>Daniëlle</a:t>
            </a:r>
            <a:r>
              <a:rPr lang="en-US" sz="1400" b="1" dirty="0">
                <a:solidFill>
                  <a:srgbClr val="820000"/>
                </a:solidFill>
                <a:latin typeface="Garamond" panose="02020404030301010803" pitchFamily="18" charset="0"/>
              </a:rPr>
              <a:t> de Boer</a:t>
            </a:r>
          </a:p>
          <a:p>
            <a:pPr algn="l">
              <a:lnSpc>
                <a:spcPct val="114000"/>
              </a:lnSpc>
              <a:spcBef>
                <a:spcPts val="0"/>
              </a:spcBef>
            </a:pPr>
            <a:endParaRPr lang="en-US" sz="1400" b="1" dirty="0">
              <a:latin typeface="Garamond" panose="02020404030301010803" pitchFamily="18" charset="0"/>
            </a:endParaRPr>
          </a:p>
          <a:p>
            <a:pPr algn="l">
              <a:lnSpc>
                <a:spcPct val="114000"/>
              </a:lnSpc>
              <a:spcBef>
                <a:spcPts val="0"/>
              </a:spcBef>
            </a:pPr>
            <a:r>
              <a:rPr lang="en-US" sz="1400" b="1" dirty="0">
                <a:solidFill>
                  <a:srgbClr val="7F7F7F"/>
                </a:solidFill>
                <a:latin typeface="Garamond" panose="02020404030301010803" pitchFamily="18" charset="0"/>
              </a:rPr>
              <a:t>Tuesday 8 December – Methods for impact assessment and developing an EU research strategy</a:t>
            </a:r>
            <a:br>
              <a:rPr lang="en-US" sz="1400" b="1" dirty="0">
                <a:solidFill>
                  <a:srgbClr val="7F7F7F"/>
                </a:solidFill>
                <a:latin typeface="Garamond" panose="02020404030301010803" pitchFamily="18" charset="0"/>
              </a:rPr>
            </a:br>
            <a:r>
              <a:rPr lang="en-US" sz="1400" b="1" dirty="0">
                <a:solidFill>
                  <a:srgbClr val="7F7F7F"/>
                </a:solidFill>
                <a:latin typeface="Garamond" panose="02020404030301010803" pitchFamily="18" charset="0"/>
              </a:rPr>
              <a:t>	Simon Kerridge and </a:t>
            </a:r>
            <a:r>
              <a:rPr lang="en-US" sz="1400" b="1" dirty="0" err="1">
                <a:solidFill>
                  <a:srgbClr val="7F7F7F"/>
                </a:solidFill>
                <a:latin typeface="Garamond" panose="02020404030301010803" pitchFamily="18" charset="0"/>
              </a:rPr>
              <a:t>Daniëlle</a:t>
            </a:r>
            <a:r>
              <a:rPr lang="en-US" sz="1400" b="1" dirty="0">
                <a:solidFill>
                  <a:srgbClr val="7F7F7F"/>
                </a:solidFill>
                <a:latin typeface="Garamond" panose="02020404030301010803" pitchFamily="18" charset="0"/>
              </a:rPr>
              <a:t> de Boer</a:t>
            </a:r>
          </a:p>
          <a:p>
            <a:pPr algn="l">
              <a:lnSpc>
                <a:spcPct val="114000"/>
              </a:lnSpc>
              <a:spcBef>
                <a:spcPts val="0"/>
              </a:spcBef>
            </a:pPr>
            <a:r>
              <a:rPr lang="en-US" sz="1400" dirty="0">
                <a:solidFill>
                  <a:prstClr val="white">
                    <a:lumMod val="50000"/>
                  </a:prstClr>
                </a:solidFill>
                <a:latin typeface="Garamond" panose="02020404030301010803" pitchFamily="18" charset="0"/>
              </a:rPr>
              <a:t>	</a:t>
            </a:r>
            <a:br>
              <a:rPr lang="en-US" sz="1400" dirty="0">
                <a:latin typeface="Garamond" panose="02020404030301010803" pitchFamily="18" charset="0"/>
              </a:rPr>
            </a:br>
            <a:r>
              <a:rPr lang="en-US" sz="1400" b="1" dirty="0">
                <a:solidFill>
                  <a:srgbClr val="7F7F7F"/>
                </a:solidFill>
                <a:latin typeface="Garamond" panose="02020404030301010803" pitchFamily="18" charset="0"/>
              </a:rPr>
              <a:t>Wednesday 9 December – Building collaborations between Universities and Universities of Applied Sciences and building an impact infrastructure</a:t>
            </a:r>
          </a:p>
          <a:p>
            <a:pPr algn="l">
              <a:lnSpc>
                <a:spcPct val="114000"/>
              </a:lnSpc>
              <a:spcBef>
                <a:spcPts val="0"/>
              </a:spcBef>
            </a:pPr>
            <a:r>
              <a:rPr lang="en-US" sz="1400" b="1" dirty="0">
                <a:solidFill>
                  <a:prstClr val="white">
                    <a:lumMod val="50000"/>
                  </a:prstClr>
                </a:solidFill>
                <a:latin typeface="Garamond" panose="02020404030301010803" pitchFamily="18" charset="0"/>
              </a:rPr>
              <a:t>	Bruno van Koeckhoven and Esther de Smet</a:t>
            </a:r>
          </a:p>
          <a:p>
            <a:pPr algn="l">
              <a:lnSpc>
                <a:spcPct val="114000"/>
              </a:lnSpc>
              <a:spcBef>
                <a:spcPts val="0"/>
              </a:spcBef>
            </a:pPr>
            <a:endParaRPr lang="en-US" sz="1400" b="1" dirty="0">
              <a:solidFill>
                <a:prstClr val="white">
                  <a:lumMod val="50000"/>
                </a:prstClr>
              </a:solidFill>
              <a:latin typeface="Garamond" panose="02020404030301010803" pitchFamily="18" charset="0"/>
            </a:endParaRPr>
          </a:p>
          <a:p>
            <a:pPr algn="l">
              <a:lnSpc>
                <a:spcPct val="114000"/>
              </a:lnSpc>
              <a:spcBef>
                <a:spcPts val="0"/>
              </a:spcBef>
            </a:pPr>
            <a:r>
              <a:rPr lang="en-US" sz="1400" b="1" dirty="0">
                <a:solidFill>
                  <a:prstClr val="white">
                    <a:lumMod val="50000"/>
                  </a:prstClr>
                </a:solidFill>
                <a:latin typeface="Garamond" panose="02020404030301010803" pitchFamily="18" charset="0"/>
              </a:rPr>
              <a:t>Thursday 10 September – Understanding the changing EU R&amp;I landscape and Strengthening cross-border research collaborations</a:t>
            </a:r>
          </a:p>
          <a:p>
            <a:pPr algn="l">
              <a:lnSpc>
                <a:spcPct val="114000"/>
              </a:lnSpc>
              <a:spcBef>
                <a:spcPts val="0"/>
              </a:spcBef>
            </a:pPr>
            <a:r>
              <a:rPr lang="en-US" sz="1400" b="1" dirty="0">
                <a:solidFill>
                  <a:prstClr val="white">
                    <a:lumMod val="50000"/>
                  </a:prstClr>
                </a:solidFill>
                <a:latin typeface="Garamond" panose="02020404030301010803" pitchFamily="18" charset="0"/>
              </a:rPr>
              <a:t>	Otto Bruun and Brigita </a:t>
            </a:r>
            <a:r>
              <a:rPr lang="lt-LT" sz="1400" b="1" dirty="0">
                <a:solidFill>
                  <a:prstClr val="white">
                    <a:lumMod val="50000"/>
                  </a:prstClr>
                </a:solidFill>
                <a:latin typeface="Garamond" panose="02020404030301010803" pitchFamily="18" charset="0"/>
              </a:rPr>
              <a:t>Serafinavičiūtė </a:t>
            </a:r>
            <a:endParaRPr lang="en-US" sz="1400" b="1" dirty="0">
              <a:solidFill>
                <a:prstClr val="white">
                  <a:lumMod val="50000"/>
                </a:prstClr>
              </a:solidFill>
              <a:latin typeface="Garamond" panose="02020404030301010803" pitchFamily="18" charset="0"/>
            </a:endParaRPr>
          </a:p>
          <a:p>
            <a:pPr algn="l">
              <a:lnSpc>
                <a:spcPct val="114000"/>
              </a:lnSpc>
              <a:spcBef>
                <a:spcPts val="0"/>
              </a:spcBef>
            </a:pPr>
            <a:endParaRPr lang="en-US" sz="1400" b="1" dirty="0">
              <a:solidFill>
                <a:prstClr val="white">
                  <a:lumMod val="50000"/>
                </a:prstClr>
              </a:solidFill>
              <a:latin typeface="Garamond" panose="02020404030301010803" pitchFamily="18" charset="0"/>
            </a:endParaRPr>
          </a:p>
          <a:p>
            <a:pPr algn="l">
              <a:lnSpc>
                <a:spcPct val="114000"/>
              </a:lnSpc>
              <a:spcBef>
                <a:spcPts val="0"/>
              </a:spcBef>
            </a:pPr>
            <a:r>
              <a:rPr lang="en-US" sz="1400" b="1" dirty="0">
                <a:solidFill>
                  <a:prstClr val="white">
                    <a:lumMod val="50000"/>
                  </a:prstClr>
                </a:solidFill>
                <a:latin typeface="Garamond" panose="02020404030301010803" pitchFamily="18" charset="0"/>
              </a:rPr>
              <a:t>Friday 11 December – Horizon Europe grant writing and closing</a:t>
            </a:r>
          </a:p>
          <a:p>
            <a:pPr algn="l">
              <a:lnSpc>
                <a:spcPct val="114000"/>
              </a:lnSpc>
              <a:spcBef>
                <a:spcPts val="0"/>
              </a:spcBef>
            </a:pPr>
            <a:r>
              <a:rPr lang="en-US" sz="1400" b="1" dirty="0">
                <a:solidFill>
                  <a:prstClr val="white">
                    <a:lumMod val="50000"/>
                  </a:prstClr>
                </a:solidFill>
                <a:latin typeface="Garamond" panose="02020404030301010803" pitchFamily="18" charset="0"/>
              </a:rPr>
              <a:t>	Cecile ten Kate and Yvonne Vermonden</a:t>
            </a:r>
          </a:p>
          <a:p>
            <a:pPr algn="l">
              <a:lnSpc>
                <a:spcPct val="114000"/>
              </a:lnSpc>
              <a:spcBef>
                <a:spcPts val="0"/>
              </a:spcBef>
            </a:pPr>
            <a:r>
              <a:rPr lang="en-US" sz="1400" b="1" dirty="0">
                <a:solidFill>
                  <a:prstClr val="white">
                    <a:lumMod val="50000"/>
                  </a:prstClr>
                </a:solidFill>
                <a:latin typeface="Garamond" panose="02020404030301010803" pitchFamily="18" charset="0"/>
              </a:rPr>
              <a:t>	Case study presentations</a:t>
            </a:r>
          </a:p>
        </p:txBody>
      </p:sp>
    </p:spTree>
    <p:extLst>
      <p:ext uri="{BB962C8B-B14F-4D97-AF65-F5344CB8AC3E}">
        <p14:creationId xmlns:p14="http://schemas.microsoft.com/office/powerpoint/2010/main" val="39827978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3346</TotalTime>
  <Words>2819</Words>
  <Application>Microsoft Office PowerPoint</Application>
  <PresentationFormat>Breedbeeld</PresentationFormat>
  <Paragraphs>486</Paragraphs>
  <Slides>44</Slides>
  <Notes>16</Notes>
  <HiddenSlides>6</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44</vt:i4>
      </vt:variant>
    </vt:vector>
  </HeadingPairs>
  <TitlesOfParts>
    <vt:vector size="53" baseType="lpstr">
      <vt:lpstr>Arial</vt:lpstr>
      <vt:lpstr>Calibri</vt:lpstr>
      <vt:lpstr>Calibri Light</vt:lpstr>
      <vt:lpstr>Californian FB</vt:lpstr>
      <vt:lpstr>Frutiger LT Std 45 Light</vt:lpstr>
      <vt:lpstr>Garamond</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Reach   → Beyond academia    → Regional, National, International Demonstrable → Long term impact (fundamental research)    → Indirect impact (interdisciplinary)    → When impact is “avoiding change” Interaction  → It is not a one-way street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Anika Duut van Goor</dc:creator>
  <cp:lastModifiedBy>Louis Roijmans</cp:lastModifiedBy>
  <cp:revision>89</cp:revision>
  <dcterms:created xsi:type="dcterms:W3CDTF">2020-05-11T17:11:14Z</dcterms:created>
  <dcterms:modified xsi:type="dcterms:W3CDTF">2020-12-06T19:58:29Z</dcterms:modified>
</cp:coreProperties>
</file>